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4" r:id="rId3"/>
    <p:sldId id="269" r:id="rId4"/>
    <p:sldId id="273" r:id="rId5"/>
    <p:sldId id="274" r:id="rId6"/>
    <p:sldId id="275" r:id="rId7"/>
    <p:sldId id="257" r:id="rId8"/>
    <p:sldId id="265" r:id="rId9"/>
    <p:sldId id="266" r:id="rId10"/>
    <p:sldId id="258" r:id="rId11"/>
    <p:sldId id="271" r:id="rId12"/>
    <p:sldId id="267" r:id="rId13"/>
    <p:sldId id="262" r:id="rId14"/>
    <p:sldId id="261" r:id="rId15"/>
    <p:sldId id="268" r:id="rId16"/>
    <p:sldId id="270" r:id="rId17"/>
    <p:sldId id="259" r:id="rId18"/>
    <p:sldId id="263" r:id="rId19"/>
    <p:sldId id="272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wis, Stacy M." initials="LS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4" autoAdjust="0"/>
    <p:restoredTop sz="86323" autoAdjust="0"/>
  </p:normalViewPr>
  <p:slideViewPr>
    <p:cSldViewPr>
      <p:cViewPr>
        <p:scale>
          <a:sx n="87" d="100"/>
          <a:sy n="87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24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Delgado Community College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62DEF-2549-4ABE-A569-85617BD940E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Driver Safety Training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59273-F9A7-4B83-AE7F-BA8E7DC17D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80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3E6EC-C8CE-4030-803A-197E59D134A7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C0CF7-8352-42D8-B6A4-A4B818C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9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C0CF7-8352-42D8-B6A4-A4B818C2C7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1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C0CF7-8352-42D8-B6A4-A4B818C2C77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72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8F2ACC-70E2-4C27-A28B-4E6B4AE3E986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6A4D1E-88AB-4960-A8DB-558BA0A9A5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12251"/>
            <a:ext cx="5562600" cy="1045749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Driver Safety Program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us.123rf.com/400wm/400/400/adamgolabek/adamgolabek1209/adamgolabek120900007/15393097-modern-car-silhouet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743200"/>
            <a:ext cx="4156223" cy="208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files.conceptcarz.com/img/Ford/2010-Ford-F150-Image-01-1024.jpg"/>
          <p:cNvPicPr>
            <a:picLocks noChangeAspect="1" noChangeArrowheads="1"/>
          </p:cNvPicPr>
          <p:nvPr/>
        </p:nvPicPr>
        <p:blipFill rotWithShape="1">
          <a:blip r:embed="rId4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40"/>
          <a:stretch/>
        </p:blipFill>
        <p:spPr bwMode="auto">
          <a:xfrm>
            <a:off x="5823922" y="2971800"/>
            <a:ext cx="3326298" cy="208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dcc.edu/departments/publicrelations/logo/delgado-logo-black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81100"/>
            <a:ext cx="588372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5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/>
          <a:lstStyle/>
          <a:p>
            <a:pPr marL="109728" indent="0">
              <a:buNone/>
            </a:pPr>
            <a:r>
              <a:rPr lang="en-US" sz="2400" b="1" cap="all" dirty="0" smtClean="0"/>
              <a:t>Submit the following to the DCC Police Department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b="1" dirty="0" smtClean="0"/>
              <a:t>Authorization and Driving History Form </a:t>
            </a:r>
            <a:r>
              <a:rPr lang="en-US" sz="2000" b="1" dirty="0" smtClean="0"/>
              <a:t>(DA2054).</a:t>
            </a:r>
            <a:endParaRPr lang="en-US" b="1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b="1" dirty="0" smtClean="0"/>
              <a:t>Defensive Driving Course certificate.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Both are located on the Police Department </a:t>
            </a:r>
          </a:p>
          <a:p>
            <a:pPr marL="393192" lvl="1" indent="0">
              <a:buNone/>
            </a:pPr>
            <a:r>
              <a:rPr lang="en-US" b="1" dirty="0" smtClean="0"/>
              <a:t>   webpage.</a:t>
            </a:r>
          </a:p>
          <a:p>
            <a:pPr marL="393192" lvl="1" indent="0">
              <a:buNone/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How Do I Become An Authorized Driver?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100" name="Picture 4" descr="http://sms-ky.org/uploads/3/0/3/2/3032068/125514_orig.gif"/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751" y="4408022"/>
            <a:ext cx="3352800" cy="244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29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us.123rf.com/400wm/400/400/adamgolabek/adamgolabek1209/adamgolabek120900007/15393097-modern-car-silhouet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4170" y="438150"/>
            <a:ext cx="3222389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346579"/>
            <a:ext cx="9144000" cy="5715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b="1" cap="all" dirty="0" smtClean="0"/>
              <a:t>Individuals having within the last 12 months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3 or more convictions, guilty pleas or  no contest pleas for moving violations.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A single conviction, guilty plea or </a:t>
            </a:r>
            <a:r>
              <a:rPr lang="en-US" b="1" dirty="0"/>
              <a:t>no contest </a:t>
            </a:r>
            <a:r>
              <a:rPr lang="en-US" b="1" dirty="0" smtClean="0"/>
              <a:t>plea for operating a vehicle while intoxicated, hit and run driving, vehicular negligent injury, reckless operation of a vehicle or similar violation.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95448" y="0"/>
            <a:ext cx="6991351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High Risk Drivers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&quot;No&quot; Symbol 3"/>
          <p:cNvSpPr/>
          <p:nvPr/>
        </p:nvSpPr>
        <p:spPr>
          <a:xfrm>
            <a:off x="605949" y="438150"/>
            <a:ext cx="1680052" cy="1438275"/>
          </a:xfrm>
          <a:prstGeom prst="noSmoking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61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32657" y="914400"/>
            <a:ext cx="9144000" cy="1830388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bg2">
                    <a:lumMod val="50000"/>
                  </a:schemeClr>
                </a:solidFill>
              </a:rPr>
              <a:t>Types of College Vehicles</a:t>
            </a:r>
          </a:p>
          <a:p>
            <a:pPr marL="393192" lvl="1" indent="0">
              <a:buNone/>
            </a:pPr>
            <a:r>
              <a:rPr lang="en-US" b="1" dirty="0" smtClean="0"/>
              <a:t>	</a:t>
            </a:r>
          </a:p>
          <a:p>
            <a:endParaRPr lang="en-US" dirty="0"/>
          </a:p>
        </p:txBody>
      </p:sp>
      <p:pic>
        <p:nvPicPr>
          <p:cNvPr id="1028" name="Picture 4" descr="http://us.123rf.com/400wm/400/400/adamgolabek/adamgolabek1209/adamgolabek120900007/15393097-modern-car-silhouet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5" r="7101" b="7970"/>
          <a:stretch/>
        </p:blipFill>
        <p:spPr bwMode="auto">
          <a:xfrm flipH="1">
            <a:off x="2667000" y="4899123"/>
            <a:ext cx="2819400" cy="151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files.conceptcarz.com/img/Ford/2010-Ford-F150-Image-01-1024.jpg"/>
          <p:cNvPicPr>
            <a:picLocks noChangeAspect="1" noChangeArrowheads="1"/>
          </p:cNvPicPr>
          <p:nvPr/>
        </p:nvPicPr>
        <p:blipFill rotWithShape="1"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6" b="18354"/>
          <a:stretch/>
        </p:blipFill>
        <p:spPr bwMode="auto">
          <a:xfrm>
            <a:off x="6172200" y="5107908"/>
            <a:ext cx="2971800" cy="175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399" y="2590800"/>
            <a:ext cx="86868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b="1" dirty="0"/>
              <a:t>Vehicles privately owned used in the course and scope of employment</a:t>
            </a:r>
            <a:r>
              <a:rPr lang="en-US" sz="2400" b="1" dirty="0" smtClean="0"/>
              <a:t>.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b="1" dirty="0" smtClean="0"/>
              <a:t>Vehicles owned by Delgado.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 smtClean="0"/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b="1" dirty="0" smtClean="0"/>
              <a:t> Vehicles rented or leased by Delgado.</a:t>
            </a:r>
          </a:p>
          <a:p>
            <a:pPr marL="342900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3442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52596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Drivers must have authorization to drive.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Reimbursements are approved in </a:t>
            </a:r>
            <a:r>
              <a:rPr lang="en-US" sz="2400" dirty="0"/>
              <a:t>accordance with the College's Professional Leave and Travel policy</a:t>
            </a:r>
            <a:r>
              <a:rPr lang="en-US" sz="2400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Requests for reimbursement of routine field travel must be submitted to the </a:t>
            </a:r>
            <a:r>
              <a:rPr lang="en-US" sz="2400" dirty="0" smtClean="0"/>
              <a:t>Accounts </a:t>
            </a:r>
            <a:r>
              <a:rPr lang="en-US" sz="2400" dirty="0"/>
              <a:t>Payable Office within two (2) weeks after the end of each </a:t>
            </a:r>
            <a:r>
              <a:rPr lang="en-US" sz="2400" dirty="0" smtClean="0"/>
              <a:t>month. </a:t>
            </a:r>
          </a:p>
          <a:p>
            <a:pPr lvl="3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000" dirty="0" smtClean="0"/>
              <a:t>An LPAA  MV7 form must submitted with each request.</a:t>
            </a: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1"/>
                </a:solidFill>
              </a:rPr>
              <a:t>Procedures for</a:t>
            </a:r>
            <a:r>
              <a:rPr lang="en-US" sz="4000" dirty="0">
                <a:solidFill>
                  <a:schemeClr val="accent1"/>
                </a:solidFill>
              </a:rPr>
              <a:t/>
            </a:r>
            <a:br>
              <a:rPr lang="en-US" sz="4000" dirty="0">
                <a:solidFill>
                  <a:schemeClr val="accent1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Privately Owned Vehicles</a:t>
            </a:r>
            <a:endParaRPr lang="en-US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6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/>
              <a:t>Do </a:t>
            </a:r>
            <a:r>
              <a:rPr lang="en-US" sz="2800" b="1" dirty="0"/>
              <a:t>not assume responsibility for </a:t>
            </a:r>
            <a:r>
              <a:rPr lang="en-US" sz="2800" b="1" dirty="0" smtClean="0"/>
              <a:t>accident</a:t>
            </a:r>
            <a:r>
              <a:rPr lang="en-US" sz="2800" dirty="0"/>
              <a:t>!</a:t>
            </a:r>
            <a:endParaRPr lang="en-US" sz="2800" dirty="0" smtClean="0"/>
          </a:p>
          <a:p>
            <a:pPr marL="109728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Call </a:t>
            </a:r>
            <a:r>
              <a:rPr lang="en-US" b="1" dirty="0"/>
              <a:t>local </a:t>
            </a:r>
            <a:r>
              <a:rPr lang="en-US" b="1" dirty="0" smtClean="0"/>
              <a:t>police and supervisor immediately.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Fill out police report and get accident report number.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Complete State of LA Accident Report Form DA 2041.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Provide Transportation Coordinator with a copy.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PERSONAL VEHICLES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Accidents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8" name="Picture 4" descr="Car crash concept. Layered vector illustration - stock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09"/>
          <a:stretch/>
        </p:blipFill>
        <p:spPr bwMode="auto">
          <a:xfrm>
            <a:off x="4637315" y="5725380"/>
            <a:ext cx="4495800" cy="104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77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90650"/>
            <a:ext cx="944880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/>
              <a:t>To request the </a:t>
            </a:r>
            <a:r>
              <a:rPr lang="en-US" sz="3200" dirty="0"/>
              <a:t>use of a Delgado fleet vehicle, complete a Vehicle Request </a:t>
            </a:r>
            <a:r>
              <a:rPr lang="en-US" sz="3200" dirty="0" smtClean="0"/>
              <a:t>Form</a:t>
            </a:r>
            <a:r>
              <a:rPr lang="en-US" sz="3200" dirty="0"/>
              <a:t> </a:t>
            </a:r>
            <a:r>
              <a:rPr lang="en-US" sz="3200" dirty="0" smtClean="0"/>
              <a:t>on</a:t>
            </a:r>
          </a:p>
          <a:p>
            <a:endParaRPr lang="en-US" sz="3200" dirty="0"/>
          </a:p>
          <a:p>
            <a:pPr marL="109728" indent="0">
              <a:buNone/>
            </a:pPr>
            <a:endParaRPr lang="en-US" sz="3200" dirty="0" smtClean="0"/>
          </a:p>
          <a:p>
            <a:endParaRPr lang="en-US" sz="32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dirty="0"/>
              <a:t>Located under the Resources </a:t>
            </a:r>
            <a:r>
              <a:rPr lang="en-US" sz="2800" dirty="0" smtClean="0"/>
              <a:t>Tab </a:t>
            </a:r>
            <a:r>
              <a:rPr lang="en-US" sz="2800" dirty="0"/>
              <a:t>on the homepage.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dirty="0"/>
              <a:t>No usernames or passwords required.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800" dirty="0"/>
              <a:t>Fill out form </a:t>
            </a:r>
            <a:r>
              <a:rPr lang="en-US" sz="2800" dirty="0" smtClean="0"/>
              <a:t>completely. 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Procedures for Fleet Vehicles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6" descr="http://testemaintuniversity.com/sites/default/files/emaint_logo3_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743200"/>
            <a:ext cx="4121505" cy="94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24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609600"/>
            <a:ext cx="8915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The supervisor and/or campus site manager will receive an email for approval before final approval.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3200" dirty="0" smtClean="0"/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Once fully approved, an email will be sent to the requestor with check out and return  instructions.</a:t>
            </a:r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Keys can be picked up from the Transportation Coordinator or the campus </a:t>
            </a:r>
            <a:r>
              <a:rPr lang="en-US" sz="3200" dirty="0"/>
              <a:t>site </a:t>
            </a:r>
            <a:r>
              <a:rPr lang="en-US" sz="3200" dirty="0" smtClean="0"/>
              <a:t>manager. </a:t>
            </a:r>
          </a:p>
        </p:txBody>
      </p:sp>
    </p:spTree>
    <p:extLst>
      <p:ext uri="{BB962C8B-B14F-4D97-AF65-F5344CB8AC3E}">
        <p14:creationId xmlns:p14="http://schemas.microsoft.com/office/powerpoint/2010/main" val="11816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fleet vehicle shall </a:t>
            </a:r>
            <a:r>
              <a:rPr lang="en-US" dirty="0" smtClean="0"/>
              <a:t>have </a:t>
            </a:r>
            <a:r>
              <a:rPr lang="en-US" dirty="0"/>
              <a:t>a designated overnight storage site on </a:t>
            </a:r>
            <a:r>
              <a:rPr lang="en-US" dirty="0" smtClean="0"/>
              <a:t>campus. </a:t>
            </a:r>
          </a:p>
          <a:p>
            <a:r>
              <a:rPr lang="en-US" dirty="0" smtClean="0"/>
              <a:t>All vehicles should have a travel log, </a:t>
            </a:r>
            <a:r>
              <a:rPr lang="en-US" dirty="0" err="1" smtClean="0"/>
              <a:t>Fueltrac</a:t>
            </a:r>
            <a:r>
              <a:rPr lang="en-US" dirty="0" smtClean="0"/>
              <a:t> card and paperwork located in the vehicle.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Each fleet </a:t>
            </a:r>
            <a:r>
              <a:rPr lang="en-US" dirty="0" smtClean="0"/>
              <a:t>vehicle shall </a:t>
            </a:r>
            <a:r>
              <a:rPr lang="en-US" dirty="0"/>
              <a:t>have the appropriate Delgado Community College identification permanently </a:t>
            </a:r>
            <a:r>
              <a:rPr lang="en-US" dirty="0" smtClean="0"/>
              <a:t>affixed </a:t>
            </a:r>
            <a:r>
              <a:rPr lang="en-US" dirty="0"/>
              <a:t>to both the driver and </a:t>
            </a:r>
            <a:r>
              <a:rPr lang="en-US" dirty="0" smtClean="0"/>
              <a:t>front passenger </a:t>
            </a:r>
            <a:r>
              <a:rPr lang="en-US" dirty="0"/>
              <a:t>doors.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Unauthorized passengers should </a:t>
            </a:r>
            <a:r>
              <a:rPr lang="en-US" dirty="0"/>
              <a:t>not be transported in College </a:t>
            </a:r>
            <a:r>
              <a:rPr lang="en-US" dirty="0" smtClean="0"/>
              <a:t>vehicles unless granted an exception by an supervisor.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FLEET VEHICLES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100" dirty="0" smtClean="0">
                <a:solidFill>
                  <a:schemeClr val="bg2">
                    <a:lumMod val="50000"/>
                  </a:schemeClr>
                </a:solidFill>
              </a:rPr>
              <a:t>Rules and Regulations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88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Transportation Coordinator will:</a:t>
            </a:r>
          </a:p>
          <a:p>
            <a:pPr lvl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Issue a </a:t>
            </a:r>
            <a:r>
              <a:rPr lang="en-US" dirty="0" err="1" smtClean="0"/>
              <a:t>Fueltrac</a:t>
            </a:r>
            <a:r>
              <a:rPr lang="en-US" dirty="0" smtClean="0"/>
              <a:t> pin number for each driver.</a:t>
            </a:r>
          </a:p>
          <a:p>
            <a:pPr lvl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Coordinate all services and repairs.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2657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Fuel/Repairs/ Service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2" name="Picture 4" descr="http://www.colourbox.com/preview/6123269-501274-auto-service-icon-with-black-car-silhouette-and-wrench-on-white-backgroun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6" t="14423" r="5374" b="15684"/>
          <a:stretch/>
        </p:blipFill>
        <p:spPr bwMode="auto">
          <a:xfrm>
            <a:off x="5711890" y="4889662"/>
            <a:ext cx="3432111" cy="199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65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Report </a:t>
            </a:r>
            <a:r>
              <a:rPr lang="en-US" dirty="0"/>
              <a:t>any traffic violation or accident to </a:t>
            </a:r>
            <a:r>
              <a:rPr lang="en-US" dirty="0" smtClean="0"/>
              <a:t>supervisor, campus site manager and the Transportation Coordinator </a:t>
            </a:r>
            <a:r>
              <a:rPr lang="en-US" dirty="0"/>
              <a:t>soon as </a:t>
            </a:r>
            <a:r>
              <a:rPr lang="en-US" dirty="0" smtClean="0"/>
              <a:t>possible. </a:t>
            </a:r>
            <a:endParaRPr lang="en-US" dirty="0"/>
          </a:p>
          <a:p>
            <a:r>
              <a:rPr lang="en-US" b="1" dirty="0" smtClean="0"/>
              <a:t>Do </a:t>
            </a:r>
            <a:r>
              <a:rPr lang="en-US" b="1" dirty="0"/>
              <a:t>not assume responsibility </a:t>
            </a:r>
            <a:r>
              <a:rPr lang="en-US" dirty="0"/>
              <a:t>for </a:t>
            </a:r>
            <a:r>
              <a:rPr lang="en-US" dirty="0" smtClean="0"/>
              <a:t>accident. </a:t>
            </a:r>
            <a:endParaRPr lang="en-US" dirty="0"/>
          </a:p>
          <a:p>
            <a:r>
              <a:rPr lang="en-US" b="1" dirty="0" smtClean="0"/>
              <a:t>Call </a:t>
            </a:r>
            <a:r>
              <a:rPr lang="en-US" b="1" dirty="0"/>
              <a:t>local </a:t>
            </a:r>
            <a:r>
              <a:rPr lang="en-US" b="1" dirty="0" smtClean="0"/>
              <a:t>police immediately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Request </a:t>
            </a:r>
            <a:r>
              <a:rPr lang="en-US" b="1" dirty="0"/>
              <a:t>medical assistance, if </a:t>
            </a:r>
            <a:r>
              <a:rPr lang="en-US" b="1" dirty="0" smtClean="0"/>
              <a:t>required</a:t>
            </a:r>
            <a:r>
              <a:rPr lang="en-US" dirty="0"/>
              <a:t>.</a:t>
            </a:r>
          </a:p>
          <a:p>
            <a:r>
              <a:rPr lang="en-US" b="1" dirty="0" smtClean="0"/>
              <a:t>Protect</a:t>
            </a:r>
            <a:r>
              <a:rPr lang="en-US" dirty="0" smtClean="0"/>
              <a:t> </a:t>
            </a:r>
            <a:r>
              <a:rPr lang="en-US" dirty="0"/>
              <a:t>against further </a:t>
            </a:r>
            <a:r>
              <a:rPr lang="en-US" dirty="0" smtClean="0"/>
              <a:t>damage.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FLEET VEHICLES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Accidents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8" name="Picture 4" descr="Car crash concept. Layered vector illustration - stock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09"/>
          <a:stretch/>
        </p:blipFill>
        <p:spPr bwMode="auto">
          <a:xfrm>
            <a:off x="4637315" y="5725380"/>
            <a:ext cx="4495800" cy="104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52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PURPOSE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1828800"/>
            <a:ext cx="8915400" cy="2667000"/>
          </a:xfrm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</a:rPr>
              <a:t>Address Safety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</a:rPr>
              <a:t>Achieve Accountability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b="1" dirty="0" smtClean="0">
                <a:solidFill>
                  <a:schemeClr val="tx1"/>
                </a:solidFill>
              </a:rPr>
              <a:t>Meet ORM and LPAA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7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If out of town or after hours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Record </a:t>
            </a:r>
            <a:r>
              <a:rPr lang="en-US" b="1" dirty="0"/>
              <a:t>details </a:t>
            </a:r>
            <a:r>
              <a:rPr lang="en-US" dirty="0"/>
              <a:t>and images of accident, including extent of injuries or </a:t>
            </a:r>
            <a:r>
              <a:rPr lang="en-US" dirty="0" smtClean="0"/>
              <a:t> </a:t>
            </a:r>
            <a:r>
              <a:rPr lang="en-US" dirty="0"/>
              <a:t>property damage, road and weather conditions, and how accident </a:t>
            </a:r>
            <a:r>
              <a:rPr lang="en-US" dirty="0" smtClean="0"/>
              <a:t> occurred.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Complete</a:t>
            </a:r>
            <a:r>
              <a:rPr lang="en-US" dirty="0"/>
              <a:t> appropriate sections of the State of Louisiana Accident Report Form (Form DA 2041) as completely and accurately as possible at the scene of an accident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Provide</a:t>
            </a:r>
            <a:r>
              <a:rPr lang="en-US" dirty="0" smtClean="0"/>
              <a:t> </a:t>
            </a:r>
            <a:r>
              <a:rPr lang="en-US" dirty="0"/>
              <a:t>supervisor and Transportation </a:t>
            </a:r>
            <a:r>
              <a:rPr lang="en-US" dirty="0" smtClean="0"/>
              <a:t>Coordinator </a:t>
            </a:r>
            <a:r>
              <a:rPr lang="en-US" dirty="0"/>
              <a:t>with details of </a:t>
            </a:r>
            <a:r>
              <a:rPr lang="en-US" dirty="0" smtClean="0"/>
              <a:t>the accident and a copy of a completed Accident Report Form, upon </a:t>
            </a:r>
            <a:r>
              <a:rPr lang="en-US" dirty="0"/>
              <a:t>return to </a:t>
            </a:r>
            <a:r>
              <a:rPr lang="en-US" dirty="0" smtClean="0"/>
              <a:t>Delgado.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FLEET VEHICLES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Accidents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8" name="Picture 4" descr="Car crash concept. Layered vector illustration - stock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09"/>
          <a:stretch/>
        </p:blipFill>
        <p:spPr bwMode="auto">
          <a:xfrm>
            <a:off x="4637315" y="5725380"/>
            <a:ext cx="4495800" cy="104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34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Enroll and complete training within 3 months of employment, renew annually.</a:t>
            </a:r>
          </a:p>
          <a:p>
            <a:r>
              <a:rPr lang="en-US" dirty="0" smtClean="0"/>
              <a:t>Adhere to the safety rules of the Driver Safety Program as well as all motor vehicle laws.</a:t>
            </a:r>
          </a:p>
          <a:p>
            <a:r>
              <a:rPr lang="en-US" dirty="0" smtClean="0"/>
              <a:t>Submit </a:t>
            </a:r>
            <a:r>
              <a:rPr lang="en-US" b="1" i="1" dirty="0" smtClean="0"/>
              <a:t>fully </a:t>
            </a:r>
            <a:r>
              <a:rPr lang="en-US" i="1" dirty="0" smtClean="0"/>
              <a:t>completed</a:t>
            </a:r>
            <a:r>
              <a:rPr lang="en-US" dirty="0" smtClean="0"/>
              <a:t> travel request at least 24 hours beforehand.</a:t>
            </a:r>
          </a:p>
          <a:p>
            <a:r>
              <a:rPr lang="en-US" dirty="0" smtClean="0"/>
              <a:t>Comply with the check in/check out procedures.</a:t>
            </a:r>
          </a:p>
          <a:p>
            <a:endParaRPr lang="en-US" dirty="0" smtClean="0"/>
          </a:p>
          <a:p>
            <a:r>
              <a:rPr lang="en-US" dirty="0" smtClean="0"/>
              <a:t>Fill out travel log completely.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7015"/>
            <a:ext cx="8229600" cy="115443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Responsibilities</a:t>
            </a:r>
            <a:r>
              <a:rPr lang="en-US" sz="4400" dirty="0" smtClean="0">
                <a:solidFill>
                  <a:schemeClr val="accent1"/>
                </a:solidFill>
              </a:rPr>
              <a:t> </a:t>
            </a:r>
            <a:br>
              <a:rPr lang="en-US" sz="4400" dirty="0" smtClean="0">
                <a:solidFill>
                  <a:schemeClr val="accent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Employees</a:t>
            </a:r>
            <a:r>
              <a:rPr lang="en-US" sz="4400" dirty="0" smtClean="0">
                <a:solidFill>
                  <a:schemeClr val="accent1"/>
                </a:solidFill>
              </a:rPr>
              <a:t>   </a:t>
            </a:r>
            <a:endParaRPr lang="en-US" sz="4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14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Recommend </a:t>
            </a:r>
            <a:r>
              <a:rPr lang="en-US" dirty="0" smtClean="0"/>
              <a:t>employees for </a:t>
            </a:r>
            <a:r>
              <a:rPr lang="en-US" dirty="0"/>
              <a:t>driver authorization </a:t>
            </a:r>
            <a:r>
              <a:rPr lang="en-US" dirty="0" smtClean="0"/>
              <a:t>only who </a:t>
            </a:r>
            <a:r>
              <a:rPr lang="en-US" dirty="0"/>
              <a:t>have a genuine need </a:t>
            </a:r>
            <a:r>
              <a:rPr lang="en-US" dirty="0" smtClean="0"/>
              <a:t>to </a:t>
            </a:r>
            <a:r>
              <a:rPr lang="en-US" dirty="0"/>
              <a:t>operate College </a:t>
            </a:r>
            <a:r>
              <a:rPr lang="en-US" dirty="0" smtClean="0"/>
              <a:t>vehicles.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Ensure </a:t>
            </a:r>
            <a:r>
              <a:rPr lang="en-US" dirty="0"/>
              <a:t>that these employees have the opportunity to enroll in a Defensive </a:t>
            </a:r>
            <a:r>
              <a:rPr lang="en-US" dirty="0" smtClean="0"/>
              <a:t>Driving </a:t>
            </a:r>
            <a:r>
              <a:rPr lang="en-US" dirty="0"/>
              <a:t>Training Course within three months of employment as </a:t>
            </a:r>
            <a:r>
              <a:rPr lang="en-US" dirty="0" smtClean="0"/>
              <a:t>required. </a:t>
            </a:r>
          </a:p>
          <a:p>
            <a:endParaRPr lang="en-US" dirty="0"/>
          </a:p>
          <a:p>
            <a:r>
              <a:rPr lang="en-US" dirty="0" smtClean="0"/>
              <a:t>Approve travel requests.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7015"/>
            <a:ext cx="8229600" cy="115443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Responsibilities</a:t>
            </a:r>
            <a:r>
              <a:rPr lang="en-US" sz="4400" dirty="0" smtClean="0">
                <a:solidFill>
                  <a:schemeClr val="accent1"/>
                </a:solidFill>
              </a:rPr>
              <a:t>   </a:t>
            </a:r>
            <a:br>
              <a:rPr lang="en-US" sz="4400" dirty="0" smtClean="0">
                <a:solidFill>
                  <a:schemeClr val="accent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Supervisors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05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843271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dirty="0"/>
              <a:t>Ensure </a:t>
            </a:r>
            <a:r>
              <a:rPr lang="en-US" dirty="0" smtClean="0"/>
              <a:t>all necessary forms are kept in the glove compartment. 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Maintain </a:t>
            </a:r>
            <a:r>
              <a:rPr lang="en-US" dirty="0" smtClean="0"/>
              <a:t>the </a:t>
            </a:r>
            <a:r>
              <a:rPr lang="en-US" dirty="0"/>
              <a:t>State of </a:t>
            </a:r>
            <a:r>
              <a:rPr lang="en-US" dirty="0" smtClean="0"/>
              <a:t>Louisiana </a:t>
            </a:r>
            <a:r>
              <a:rPr lang="en-US" dirty="0"/>
              <a:t>DA </a:t>
            </a:r>
            <a:r>
              <a:rPr lang="en-US" dirty="0" smtClean="0"/>
              <a:t>MV-3/MV4 </a:t>
            </a:r>
            <a:r>
              <a:rPr lang="en-US" dirty="0"/>
              <a:t>Daily Vehicle Log Form (located in vehicle). </a:t>
            </a:r>
          </a:p>
          <a:p>
            <a:r>
              <a:rPr lang="en-US" dirty="0"/>
              <a:t> </a:t>
            </a:r>
            <a:r>
              <a:rPr lang="en-US" dirty="0" smtClean="0"/>
              <a:t>Approve </a:t>
            </a:r>
            <a:r>
              <a:rPr lang="en-US" dirty="0"/>
              <a:t>Vehicle </a:t>
            </a:r>
            <a:r>
              <a:rPr lang="en-US" dirty="0" smtClean="0"/>
              <a:t>Requests.</a:t>
            </a:r>
          </a:p>
          <a:p>
            <a:endParaRPr lang="en-US" dirty="0"/>
          </a:p>
          <a:p>
            <a:r>
              <a:rPr lang="en-US" dirty="0" smtClean="0"/>
              <a:t>Upon </a:t>
            </a:r>
            <a:r>
              <a:rPr lang="en-US" dirty="0"/>
              <a:t>return of vehicle, ensure that keys and logs are returned, trip </a:t>
            </a:r>
            <a:r>
              <a:rPr lang="en-US" dirty="0" smtClean="0"/>
              <a:t>information </a:t>
            </a:r>
            <a:r>
              <a:rPr lang="en-US" dirty="0"/>
              <a:t>is entered on the vehicle’s State of Louisiana DA MV-3 Daily </a:t>
            </a:r>
            <a:r>
              <a:rPr lang="en-US" dirty="0" smtClean="0"/>
              <a:t>Vehicle </a:t>
            </a:r>
            <a:r>
              <a:rPr lang="en-US" dirty="0"/>
              <a:t>Log Form (located in vehicle), and the condition of the vehicle is </a:t>
            </a:r>
            <a:r>
              <a:rPr lang="en-US" dirty="0" smtClean="0"/>
              <a:t>checked. 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Forward </a:t>
            </a:r>
            <a:r>
              <a:rPr lang="en-US" dirty="0"/>
              <a:t>copies of </a:t>
            </a:r>
            <a:r>
              <a:rPr lang="en-US" dirty="0" smtClean="0"/>
              <a:t>vehicle </a:t>
            </a:r>
            <a:r>
              <a:rPr lang="en-US" dirty="0"/>
              <a:t>log forms to </a:t>
            </a:r>
            <a:r>
              <a:rPr lang="en-US" dirty="0" smtClean="0"/>
              <a:t>Transportation </a:t>
            </a:r>
            <a:r>
              <a:rPr lang="en-US" dirty="0"/>
              <a:t>Coordinator at the end of each </a:t>
            </a:r>
            <a:r>
              <a:rPr lang="en-US" dirty="0" smtClean="0"/>
              <a:t>month.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7015"/>
            <a:ext cx="8229600" cy="115443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Responsibilities</a:t>
            </a:r>
            <a:r>
              <a:rPr lang="en-US" sz="4400" dirty="0" smtClean="0">
                <a:solidFill>
                  <a:schemeClr val="accent1"/>
                </a:solidFill>
              </a:rPr>
              <a:t> </a:t>
            </a:r>
            <a:br>
              <a:rPr lang="en-US" sz="4400" dirty="0" smtClean="0">
                <a:solidFill>
                  <a:schemeClr val="accent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Campus Site Manager  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53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771" y="1447800"/>
            <a:ext cx="8991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Ensure that all vehicles in the Delgado Fleet Vehicle Pool are in good </a:t>
            </a:r>
            <a:r>
              <a:rPr lang="en-US" dirty="0" smtClean="0"/>
              <a:t>mechanical </a:t>
            </a:r>
            <a:r>
              <a:rPr lang="en-US" dirty="0"/>
              <a:t>condition with functional safety </a:t>
            </a:r>
            <a:r>
              <a:rPr lang="en-US" dirty="0" smtClean="0"/>
              <a:t>equipment</a:t>
            </a:r>
            <a:r>
              <a:rPr lang="en-US" dirty="0"/>
              <a:t>.</a:t>
            </a:r>
          </a:p>
          <a:p>
            <a:r>
              <a:rPr lang="en-US" dirty="0" smtClean="0"/>
              <a:t>Approve and maintain </a:t>
            </a:r>
            <a:r>
              <a:rPr lang="en-US" dirty="0"/>
              <a:t>file of approved vehicle requests for one </a:t>
            </a:r>
            <a:r>
              <a:rPr lang="en-US" dirty="0" smtClean="0"/>
              <a:t>year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Submit reports to appropriate departments and agencies.</a:t>
            </a:r>
          </a:p>
          <a:p>
            <a:r>
              <a:rPr lang="en-US" dirty="0" smtClean="0"/>
              <a:t>Issue </a:t>
            </a:r>
            <a:r>
              <a:rPr lang="en-US" dirty="0" err="1" smtClean="0"/>
              <a:t>Fueltrac</a:t>
            </a:r>
            <a:r>
              <a:rPr lang="en-US" dirty="0" smtClean="0"/>
              <a:t> PIN numbers.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7015"/>
            <a:ext cx="8229600" cy="115443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Responsibilities</a:t>
            </a:r>
            <a:b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Transportation Coordinator   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97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2133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Who Is An Authorized Driver?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 descr="http://wf360.typepad.com/.a/6a00d83452408569e20120a5d77f3d970c-40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88956"/>
            <a:ext cx="3276600" cy="252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67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An Authorized Driver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 descr="http://wf360.typepad.com/.a/6a00d83452408569e20120a5d77f3d970c-40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843062"/>
            <a:ext cx="2639681" cy="203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524000"/>
            <a:ext cx="914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 Delgado Employee </a:t>
            </a:r>
          </a:p>
          <a:p>
            <a:endParaRPr lang="en-US" sz="2800" b="1" dirty="0" smtClean="0"/>
          </a:p>
          <a:p>
            <a:pPr marL="9144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Authorized to operate vehicles for which there is a genuine job requirement and for which they are licensed and trained. </a:t>
            </a:r>
          </a:p>
          <a:p>
            <a:pPr marL="1371600" lvl="2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</a:rPr>
              <a:t>This determination shall be made annually.	</a:t>
            </a:r>
            <a:endParaRPr lang="en-US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2806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f360.typepad.com/.a/6a00d83452408569e20120a5d77f3d970c-400w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616" y="4326751"/>
            <a:ext cx="3276600" cy="252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4478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/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Delgado Advisors and consultants.</a:t>
            </a:r>
          </a:p>
          <a:p>
            <a:endParaRPr lang="en-US" sz="2800" dirty="0" smtClean="0"/>
          </a:p>
          <a:p>
            <a:pPr marL="457200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Members of boards, commissions and advisory councils.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Also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13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4919</TotalTime>
  <Words>865</Words>
  <Application>Microsoft Office PowerPoint</Application>
  <PresentationFormat>On-screen Show (4:3)</PresentationFormat>
  <Paragraphs>118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PowerPoint Presentation</vt:lpstr>
      <vt:lpstr>PURPOSE</vt:lpstr>
      <vt:lpstr>Responsibilities  Employees   </vt:lpstr>
      <vt:lpstr>Responsibilities    Supervisors </vt:lpstr>
      <vt:lpstr>Responsibilities  Campus Site Manager   </vt:lpstr>
      <vt:lpstr>Responsibilities Transportation Coordinator    </vt:lpstr>
      <vt:lpstr>Who Is An Authorized Driver?</vt:lpstr>
      <vt:lpstr>An Authorized Driver</vt:lpstr>
      <vt:lpstr>Also</vt:lpstr>
      <vt:lpstr>How Do I Become An Authorized Driver?</vt:lpstr>
      <vt:lpstr>High Risk Drivers</vt:lpstr>
      <vt:lpstr>Types of College Vehicles   </vt:lpstr>
      <vt:lpstr>Procedures for Privately Owned Vehicles</vt:lpstr>
      <vt:lpstr>PERSONAL VEHICLES Accidents</vt:lpstr>
      <vt:lpstr>Procedures for Fleet Vehicles</vt:lpstr>
      <vt:lpstr>PowerPoint Presentation</vt:lpstr>
      <vt:lpstr>FLEET VEHICLES Rules and Regulations</vt:lpstr>
      <vt:lpstr>Fuel/Repairs/ Service</vt:lpstr>
      <vt:lpstr>FLEET VEHICLES Accidents</vt:lpstr>
      <vt:lpstr>FLEET VEHICLES Accidents</vt:lpstr>
    </vt:vector>
  </TitlesOfParts>
  <Company>Delgado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Stacy M.</dc:creator>
  <cp:lastModifiedBy>Laiche, Karen M.</cp:lastModifiedBy>
  <cp:revision>64</cp:revision>
  <dcterms:created xsi:type="dcterms:W3CDTF">2013-10-26T15:02:41Z</dcterms:created>
  <dcterms:modified xsi:type="dcterms:W3CDTF">2013-11-11T20:22:13Z</dcterms:modified>
</cp:coreProperties>
</file>