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4"/>
  </p:notesMasterIdLst>
  <p:handoutMasterIdLst>
    <p:handoutMasterId r:id="rId35"/>
  </p:handoutMasterIdLst>
  <p:sldIdLst>
    <p:sldId id="256" r:id="rId2"/>
    <p:sldId id="257" r:id="rId3"/>
    <p:sldId id="261" r:id="rId4"/>
    <p:sldId id="262" r:id="rId5"/>
    <p:sldId id="297" r:id="rId6"/>
    <p:sldId id="295" r:id="rId7"/>
    <p:sldId id="303" r:id="rId8"/>
    <p:sldId id="291" r:id="rId9"/>
    <p:sldId id="275" r:id="rId10"/>
    <p:sldId id="272" r:id="rId11"/>
    <p:sldId id="288" r:id="rId12"/>
    <p:sldId id="289" r:id="rId13"/>
    <p:sldId id="302" r:id="rId14"/>
    <p:sldId id="271" r:id="rId15"/>
    <p:sldId id="283" r:id="rId16"/>
    <p:sldId id="274" r:id="rId17"/>
    <p:sldId id="276" r:id="rId18"/>
    <p:sldId id="277" r:id="rId19"/>
    <p:sldId id="278" r:id="rId20"/>
    <p:sldId id="279" r:id="rId21"/>
    <p:sldId id="280" r:id="rId22"/>
    <p:sldId id="281" r:id="rId23"/>
    <p:sldId id="282" r:id="rId24"/>
    <p:sldId id="313" r:id="rId25"/>
    <p:sldId id="308" r:id="rId26"/>
    <p:sldId id="309" r:id="rId27"/>
    <p:sldId id="310" r:id="rId28"/>
    <p:sldId id="263" r:id="rId29"/>
    <p:sldId id="269" r:id="rId30"/>
    <p:sldId id="311" r:id="rId31"/>
    <p:sldId id="312" r:id="rId32"/>
    <p:sldId id="26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338185A-6B87-4F57-993A-283F1A903056}" type="datetimeFigureOut">
              <a:rPr lang="en-US" smtClean="0"/>
              <a:pPr/>
              <a:t>10/13/2015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E3229B-1923-4ACD-882D-3EE1F5B75039}" type="slidenum">
              <a:rPr lang="en-US" smtClean="0"/>
              <a:pPr/>
              <a:t>‹#›</a:t>
            </a:fld>
            <a:endParaRPr lang="en-US" dirty="0"/>
          </a:p>
        </p:txBody>
      </p:sp>
    </p:spTree>
    <p:extLst>
      <p:ext uri="{BB962C8B-B14F-4D97-AF65-F5344CB8AC3E}">
        <p14:creationId xmlns:p14="http://schemas.microsoft.com/office/powerpoint/2010/main" val="4098774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AF7704F-9547-4F53-BDAA-975F5FCC030B}"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5942FD1-02B4-4B24-8333-2F4EA541C138}" type="slidenum">
              <a:rPr lang="en-US" smtClean="0"/>
              <a:pPr/>
              <a:t>‹#›</a:t>
            </a:fld>
            <a:endParaRPr lang="en-US" dirty="0"/>
          </a:p>
        </p:txBody>
      </p:sp>
    </p:spTree>
    <p:extLst>
      <p:ext uri="{BB962C8B-B14F-4D97-AF65-F5344CB8AC3E}">
        <p14:creationId xmlns:p14="http://schemas.microsoft.com/office/powerpoint/2010/main" val="121226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42FD1-02B4-4B24-8333-2F4EA541C138}"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42FD1-02B4-4B24-8333-2F4EA541C138}"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42FD1-02B4-4B24-8333-2F4EA541C138}"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42FD1-02B4-4B24-8333-2F4EA541C138}"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D0153C60-9905-4827-BB2C-D224F9C8179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D0153C60-9905-4827-BB2C-D224F9C817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D0153C60-9905-4827-BB2C-D224F9C8179B}"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D0153C60-9905-4827-BB2C-D224F9C8179B}"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153C60-9905-4827-BB2C-D224F9C8179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AC74DD5-629F-46F5-AA95-C5A191BFADB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D0153C60-9905-4827-BB2C-D224F9C8179B}"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C74DD5-629F-46F5-AA95-C5A191BFADB9}" type="datetimeFigureOut">
              <a:rPr lang="en-US" smtClean="0"/>
              <a:pPr/>
              <a:t>10/13/2015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153C60-9905-4827-BB2C-D224F9C8179B}"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l.edu/dse/docs/Uditsky%20and%20Hughson.Inclusive%20po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yalecollege.yale.edu/content/teaching-students-disabilities-guide" TargetMode="External"/><Relationship Id="rId7" Type="http://schemas.openxmlformats.org/officeDocument/2006/relationships/hyperlink" Target="http://www.adachecklist.org/" TargetMode="External"/><Relationship Id="rId2" Type="http://schemas.openxmlformats.org/officeDocument/2006/relationships/hyperlink" Target="http://dsp.berkeley.edu/TeachStudentsWithDisab.html" TargetMode="External"/><Relationship Id="rId1" Type="http://schemas.openxmlformats.org/officeDocument/2006/relationships/slideLayout" Target="../slideLayouts/slideLayout2.xml"/><Relationship Id="rId6" Type="http://schemas.openxmlformats.org/officeDocument/2006/relationships/hyperlink" Target="http://www.ada.gov/2010ADAstandards_index.htm" TargetMode="External"/><Relationship Id="rId5" Type="http://schemas.openxmlformats.org/officeDocument/2006/relationships/hyperlink" Target="Frequently%20Asked%20Questions.docx" TargetMode="External"/><Relationship Id="rId4" Type="http://schemas.openxmlformats.org/officeDocument/2006/relationships/hyperlink" Target="http://ods.osu.edu/faculty/instructor-handbook-teaching-students-with-disabilitie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ityparktesting@dc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Accessible Education for Students </a:t>
            </a:r>
            <a:br>
              <a:rPr lang="en-US" dirty="0" smtClean="0"/>
            </a:br>
            <a:r>
              <a:rPr lang="en-US" dirty="0" smtClean="0"/>
              <a:t>with</a:t>
            </a:r>
            <a:br>
              <a:rPr lang="en-US" dirty="0" smtClean="0"/>
            </a:br>
            <a:r>
              <a:rPr lang="en-US" dirty="0" smtClean="0"/>
              <a:t> Special Needs</a:t>
            </a:r>
            <a:endParaRPr lang="en-US" dirty="0"/>
          </a:p>
        </p:txBody>
      </p:sp>
      <p:pic>
        <p:nvPicPr>
          <p:cNvPr id="4" name="Picture 3" descr="CPCamppus.tif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132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4"/>
          <p:cNvSpPr>
            <a:spLocks noGrp="1"/>
          </p:cNvSpPr>
          <p:nvPr>
            <p:ph type="subTitle" idx="1"/>
          </p:nvPr>
        </p:nvSpPr>
        <p:spPr/>
        <p:txBody>
          <a:bodyPr>
            <a:normAutofit fontScale="77500" lnSpcReduction="20000"/>
          </a:bodyPr>
          <a:lstStyle/>
          <a:p>
            <a:r>
              <a:rPr lang="en-US" dirty="0" smtClean="0"/>
              <a:t>Presented by:</a:t>
            </a:r>
          </a:p>
          <a:p>
            <a:r>
              <a:rPr lang="en-US" dirty="0" smtClean="0"/>
              <a:t>Amanda Hassan, MSW, Disability Services Coordinator</a:t>
            </a:r>
          </a:p>
          <a:p>
            <a:r>
              <a:rPr lang="en-US" dirty="0" smtClean="0"/>
              <a:t>Joseph Williams, MSW, Special Needs Counselor</a:t>
            </a:r>
            <a:endParaRPr lang="en-US" dirty="0"/>
          </a:p>
        </p:txBody>
      </p:sp>
      <p:pic>
        <p:nvPicPr>
          <p:cNvPr id="1026" name="Picture 2" descr="dccTIFF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286000"/>
            <a:ext cx="202052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Keep this in Mind</a:t>
            </a:r>
            <a:endParaRPr lang="en-US" dirty="0"/>
          </a:p>
        </p:txBody>
      </p:sp>
      <p:sp>
        <p:nvSpPr>
          <p:cNvPr id="3" name="Content Placeholder 2"/>
          <p:cNvSpPr>
            <a:spLocks noGrp="1"/>
          </p:cNvSpPr>
          <p:nvPr>
            <p:ph idx="1"/>
          </p:nvPr>
        </p:nvSpPr>
        <p:spPr/>
        <p:txBody>
          <a:bodyPr/>
          <a:lstStyle/>
          <a:p>
            <a:r>
              <a:rPr lang="en-US" dirty="0" smtClean="0"/>
              <a:t>Confidentiality</a:t>
            </a:r>
          </a:p>
          <a:p>
            <a:r>
              <a:rPr lang="en-US" dirty="0" smtClean="0"/>
              <a:t>Your rights and responsibilities</a:t>
            </a:r>
          </a:p>
          <a:p>
            <a:r>
              <a:rPr lang="en-US" dirty="0" smtClean="0"/>
              <a:t>Students’ rights and responsibilities </a:t>
            </a:r>
          </a:p>
          <a:p>
            <a:r>
              <a:rPr lang="en-US" dirty="0" smtClean="0"/>
              <a:t>Communication</a:t>
            </a:r>
          </a:p>
        </p:txBody>
      </p:sp>
      <p:pic>
        <p:nvPicPr>
          <p:cNvPr id="14" name="Content Placeholder 3" descr="AccommodationsGraphic.jpg"/>
          <p:cNvPicPr>
            <a:picLocks noChangeAspect="1"/>
          </p:cNvPicPr>
          <p:nvPr/>
        </p:nvPicPr>
        <p:blipFill rotWithShape="1">
          <a:blip r:embed="rId2" cstate="print">
            <a:extLst>
              <a:ext uri="{28A0092B-C50C-407E-A947-70E740481C1C}">
                <a14:useLocalDpi xmlns:a14="http://schemas.microsoft.com/office/drawing/2010/main" val="0"/>
              </a:ext>
            </a:extLst>
          </a:blip>
          <a:srcRect l="-327" r="1043"/>
          <a:stretch/>
        </p:blipFill>
        <p:spPr>
          <a:xfrm>
            <a:off x="3733800" y="3124200"/>
            <a:ext cx="4184640" cy="3505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Your Rights and Responsibilities</a:t>
            </a:r>
            <a:r>
              <a:rPr lang="en-US" sz="4400" dirty="0" smtClean="0"/>
              <a:t/>
            </a:r>
            <a:br>
              <a:rPr lang="en-US" sz="4400"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RIGHTS:</a:t>
            </a:r>
            <a:endParaRPr lang="en-US" sz="4000" dirty="0" smtClean="0"/>
          </a:p>
          <a:p>
            <a:pPr lvl="1"/>
            <a:r>
              <a:rPr lang="en-US" dirty="0" smtClean="0"/>
              <a:t>DO NOT ASSUME</a:t>
            </a:r>
          </a:p>
          <a:p>
            <a:pPr lvl="1"/>
            <a:r>
              <a:rPr lang="en-US" dirty="0" smtClean="0"/>
              <a:t>DO ASK FOR VERIFICATION</a:t>
            </a:r>
          </a:p>
          <a:p>
            <a:pPr lvl="1"/>
            <a:r>
              <a:rPr lang="en-US" dirty="0" smtClean="0"/>
              <a:t>DO ASK FOR ASSISTANCE</a:t>
            </a:r>
          </a:p>
          <a:p>
            <a:pPr lvl="0"/>
            <a:r>
              <a:rPr lang="en-US" dirty="0" smtClean="0"/>
              <a:t>RESPONSIBILITIES:</a:t>
            </a:r>
            <a:endParaRPr lang="en-US" sz="4000" dirty="0" smtClean="0"/>
          </a:p>
          <a:p>
            <a:pPr lvl="1"/>
            <a:r>
              <a:rPr lang="en-US" dirty="0" smtClean="0"/>
              <a:t>ASSIST</a:t>
            </a:r>
          </a:p>
          <a:p>
            <a:pPr lvl="1"/>
            <a:r>
              <a:rPr lang="en-US" dirty="0" smtClean="0"/>
              <a:t>INFORM</a:t>
            </a:r>
          </a:p>
          <a:p>
            <a:pPr lvl="1"/>
            <a:r>
              <a:rPr lang="en-US" dirty="0" smtClean="0"/>
              <a:t>CONFIRM</a:t>
            </a:r>
          </a:p>
          <a:p>
            <a:pPr lvl="1"/>
            <a:r>
              <a:rPr lang="en-US" dirty="0" smtClean="0"/>
              <a:t>PROVIDE</a:t>
            </a:r>
          </a:p>
          <a:p>
            <a:pPr lvl="1"/>
            <a:r>
              <a:rPr lang="en-US" dirty="0" smtClean="0"/>
              <a:t>KNOW OPTIONS</a:t>
            </a:r>
          </a:p>
          <a:p>
            <a:pPr lvl="1"/>
            <a:r>
              <a:rPr lang="en-US" dirty="0" smtClean="0"/>
              <a:t>COMMUNICATE</a:t>
            </a:r>
          </a:p>
          <a:p>
            <a:pPr lvl="1"/>
            <a:r>
              <a:rPr lang="en-US" dirty="0" smtClean="0"/>
              <a:t>CONSULT</a:t>
            </a:r>
          </a:p>
          <a:p>
            <a:pPr lvl="1"/>
            <a:r>
              <a:rPr lang="en-US" dirty="0" smtClean="0"/>
              <a:t>EXCEPTIONS</a:t>
            </a:r>
          </a:p>
          <a:p>
            <a:pPr lvl="1">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RIGHTS &amp; Responsibilities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Rights:</a:t>
            </a:r>
          </a:p>
          <a:p>
            <a:pPr lvl="1"/>
            <a:r>
              <a:rPr lang="en-US" dirty="0" smtClean="0"/>
              <a:t>ADA &amp; SECTION 504</a:t>
            </a:r>
          </a:p>
          <a:p>
            <a:pPr lvl="1"/>
            <a:r>
              <a:rPr lang="en-US" dirty="0" smtClean="0"/>
              <a:t>EQUAL ACCESS</a:t>
            </a:r>
          </a:p>
          <a:p>
            <a:pPr lvl="1"/>
            <a:r>
              <a:rPr lang="en-US" dirty="0" smtClean="0"/>
              <a:t>DENIAL?</a:t>
            </a:r>
          </a:p>
          <a:p>
            <a:pPr lvl="1"/>
            <a:r>
              <a:rPr lang="en-US" dirty="0" smtClean="0"/>
              <a:t>REASONABLE ACCOMMODATIONS</a:t>
            </a:r>
          </a:p>
          <a:p>
            <a:pPr lvl="1"/>
            <a:r>
              <a:rPr lang="en-US" dirty="0" smtClean="0"/>
              <a:t>CONFIDENTIALITY</a:t>
            </a:r>
          </a:p>
          <a:p>
            <a:r>
              <a:rPr lang="en-US" dirty="0" smtClean="0"/>
              <a:t>Responsibilities:</a:t>
            </a:r>
          </a:p>
          <a:p>
            <a:pPr lvl="1"/>
            <a:r>
              <a:rPr lang="en-US" dirty="0" smtClean="0"/>
              <a:t>SELF IDENTIFY</a:t>
            </a:r>
          </a:p>
          <a:p>
            <a:pPr lvl="1"/>
            <a:r>
              <a:rPr lang="en-US" dirty="0" smtClean="0"/>
              <a:t>DOCUMENTATION</a:t>
            </a:r>
          </a:p>
          <a:p>
            <a:pPr lvl="1"/>
            <a:r>
              <a:rPr lang="en-US" dirty="0" smtClean="0"/>
              <a:t>REQUEST </a:t>
            </a:r>
          </a:p>
          <a:p>
            <a:pPr lvl="1"/>
            <a:r>
              <a:rPr lang="en-US" dirty="0" smtClean="0"/>
              <a:t>PRESENT &amp; COMMUNICATE </a:t>
            </a:r>
          </a:p>
          <a:p>
            <a:pPr lvl="1"/>
            <a:r>
              <a:rPr lang="en-US" dirty="0" smtClean="0"/>
              <a:t>REPORT</a:t>
            </a:r>
          </a:p>
          <a:p>
            <a:pPr lvl="1"/>
            <a:r>
              <a:rPr lang="en-US" dirty="0" smtClean="0"/>
              <a:t>CODE OF CONDUCT</a:t>
            </a:r>
          </a:p>
          <a:p>
            <a:pPr lvl="1"/>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 Procedures</a:t>
            </a:r>
            <a:endParaRPr lang="en-US" dirty="0"/>
          </a:p>
        </p:txBody>
      </p:sp>
      <p:sp>
        <p:nvSpPr>
          <p:cNvPr id="3" name="Content Placeholder 2"/>
          <p:cNvSpPr>
            <a:spLocks noGrp="1"/>
          </p:cNvSpPr>
          <p:nvPr>
            <p:ph idx="1"/>
          </p:nvPr>
        </p:nvSpPr>
        <p:spPr/>
        <p:txBody>
          <a:bodyPr>
            <a:normAutofit fontScale="40000" lnSpcReduction="20000"/>
          </a:bodyPr>
          <a:lstStyle/>
          <a:p>
            <a:r>
              <a:rPr lang="en-US" sz="3200" b="1" dirty="0" smtClean="0"/>
              <a:t>Extended-Time Allotments for Examinations – extended time allotments are determined on a case-by-case basis</a:t>
            </a:r>
            <a:endParaRPr lang="en-US" sz="3200" dirty="0" smtClean="0"/>
          </a:p>
          <a:p>
            <a:endParaRPr lang="en-US" sz="3200" dirty="0" smtClean="0"/>
          </a:p>
          <a:p>
            <a:r>
              <a:rPr lang="en-US" sz="3200" b="1" dirty="0" smtClean="0"/>
              <a:t>MWF Classes</a:t>
            </a:r>
            <a:endParaRPr lang="en-US" sz="3200" dirty="0" smtClean="0"/>
          </a:p>
          <a:p>
            <a:r>
              <a:rPr lang="en-US" sz="3200" dirty="0" smtClean="0"/>
              <a:t>50 minute class</a:t>
            </a:r>
          </a:p>
          <a:p>
            <a:r>
              <a:rPr lang="en-US" sz="3200" dirty="0" smtClean="0"/>
              <a:t>Extended time is 30 additional minutes</a:t>
            </a:r>
          </a:p>
          <a:p>
            <a:r>
              <a:rPr lang="en-US" sz="3200" dirty="0" smtClean="0"/>
              <a:t> </a:t>
            </a:r>
            <a:r>
              <a:rPr lang="en-US" sz="3200" b="1" dirty="0" smtClean="0"/>
              <a:t>Total time for exam:  1 hour 20 minutes</a:t>
            </a:r>
            <a:r>
              <a:rPr lang="en-US" sz="3200" dirty="0" smtClean="0"/>
              <a:t> </a:t>
            </a:r>
          </a:p>
          <a:p>
            <a:r>
              <a:rPr lang="en-US" sz="3200" b="1" dirty="0" smtClean="0"/>
              <a:t> </a:t>
            </a:r>
            <a:r>
              <a:rPr lang="en-US" sz="3200" dirty="0" smtClean="0"/>
              <a:t>Double time is 50 additional minutes</a:t>
            </a:r>
          </a:p>
          <a:p>
            <a:r>
              <a:rPr lang="en-US" sz="3200" dirty="0" smtClean="0"/>
              <a:t> </a:t>
            </a:r>
            <a:r>
              <a:rPr lang="en-US" sz="3200" b="1" dirty="0" smtClean="0"/>
              <a:t>Total time for exam:  1 hour 50 minutes</a:t>
            </a:r>
            <a:endParaRPr lang="en-US" sz="3200" dirty="0" smtClean="0"/>
          </a:p>
          <a:p>
            <a:pPr>
              <a:buNone/>
            </a:pPr>
            <a:r>
              <a:rPr lang="en-US" sz="3200" b="1" dirty="0" smtClean="0"/>
              <a:t> </a:t>
            </a:r>
            <a:endParaRPr lang="en-US" sz="3200" dirty="0" smtClean="0"/>
          </a:p>
          <a:p>
            <a:r>
              <a:rPr lang="en-US" sz="3200" b="1" dirty="0" smtClean="0"/>
              <a:t>TR Classes</a:t>
            </a:r>
            <a:endParaRPr lang="en-US" sz="3200" dirty="0" smtClean="0"/>
          </a:p>
          <a:p>
            <a:r>
              <a:rPr lang="en-US" sz="3200" dirty="0" smtClean="0"/>
              <a:t>75 minute class</a:t>
            </a:r>
          </a:p>
          <a:p>
            <a:r>
              <a:rPr lang="en-US" sz="3200" dirty="0" smtClean="0"/>
              <a:t>Extended time is 37.5 additional minutes</a:t>
            </a:r>
          </a:p>
          <a:p>
            <a:r>
              <a:rPr lang="en-US" sz="3200" b="1" dirty="0" smtClean="0"/>
              <a:t>Total time for exam:  1 hour 52 minutes</a:t>
            </a:r>
            <a:endParaRPr lang="en-US" sz="3200" dirty="0" smtClean="0"/>
          </a:p>
          <a:p>
            <a:r>
              <a:rPr lang="en-US" sz="3200" dirty="0" smtClean="0"/>
              <a:t>Double time is 75 additional minutes</a:t>
            </a:r>
          </a:p>
          <a:p>
            <a:r>
              <a:rPr lang="en-US" sz="3200" b="1" dirty="0" smtClean="0"/>
              <a:t>Total time for exam:  2 hours 30 minutes</a:t>
            </a:r>
          </a:p>
          <a:p>
            <a:endParaRPr lang="en-US" b="1" dirty="0" smtClean="0"/>
          </a:p>
          <a:p>
            <a:r>
              <a:rPr lang="en-US" sz="3200" b="1" dirty="0" smtClean="0"/>
              <a:t>Final Exams: Time and ½ = 3 hours and Double time= 4 hours</a:t>
            </a:r>
            <a:endParaRPr lang="en-US" sz="3200" dirty="0" smtClean="0"/>
          </a:p>
          <a:p>
            <a:pPr>
              <a:buNone/>
            </a:pPr>
            <a:r>
              <a:rPr lang="en-US" sz="3200" b="1" dirty="0" smtClean="0"/>
              <a:t> </a:t>
            </a:r>
            <a:endParaRPr lang="en-US" sz="3200" dirty="0" smtClean="0"/>
          </a:p>
          <a:p>
            <a:r>
              <a:rPr lang="en-US" sz="3200" b="1" dirty="0" smtClean="0"/>
              <a:t>Note:  All time allotments may change according to how much time the Instructor indicates the class will receive.</a:t>
            </a:r>
            <a:endParaRPr lang="en-US" sz="3200" dirty="0" smtClean="0"/>
          </a:p>
          <a:p>
            <a:pPr>
              <a:buNone/>
            </a:pPr>
            <a:r>
              <a:rPr lang="en-US" sz="3200" b="1" dirty="0" smtClean="0"/>
              <a:t> </a:t>
            </a:r>
            <a:endParaRPr lang="en-US" sz="3200" dirty="0" smtClean="0"/>
          </a:p>
          <a:p>
            <a:r>
              <a:rPr lang="en-US" sz="3200" b="1" dirty="0" smtClean="0"/>
              <a:t>Note: If a student requires frequent breaks during long testing periods, the time stops when the student leaves and resumes when the student returns (maximum break time is 5 minutes).</a:t>
            </a:r>
            <a:endParaRPr lang="en-US" sz="3200" dirty="0" smtClean="0"/>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Day of Class</a:t>
            </a:r>
            <a:endParaRPr lang="en-US" dirty="0"/>
          </a:p>
        </p:txBody>
      </p:sp>
      <p:sp>
        <p:nvSpPr>
          <p:cNvPr id="3" name="Content Placeholder 2"/>
          <p:cNvSpPr>
            <a:spLocks noGrp="1"/>
          </p:cNvSpPr>
          <p:nvPr>
            <p:ph idx="1"/>
          </p:nvPr>
        </p:nvSpPr>
        <p:spPr/>
        <p:txBody>
          <a:bodyPr/>
          <a:lstStyle/>
          <a:p>
            <a:r>
              <a:rPr lang="en-US" dirty="0" smtClean="0"/>
              <a:t>Review the syllabus read Disability Course Syllabus Statement</a:t>
            </a:r>
          </a:p>
          <a:p>
            <a:r>
              <a:rPr lang="en-US" dirty="0" smtClean="0"/>
              <a:t>Allow the students to introduce themselves </a:t>
            </a:r>
          </a:p>
          <a:p>
            <a:r>
              <a:rPr lang="en-US" dirty="0" smtClean="0"/>
              <a:t>Speak with the student who has self-identified after class individually if time permits or instruct the student to come to your office later during office hours</a:t>
            </a:r>
            <a:endParaRPr lang="en-US" dirty="0"/>
          </a:p>
        </p:txBody>
      </p:sp>
      <p:pic>
        <p:nvPicPr>
          <p:cNvPr id="2053" name="Picture 5" descr="C:\Documents and Settings\ahassa\Local Settings\Temporary Internet Files\Content.IE5\L3QNASI9\MP900401966[1].jpg"/>
          <p:cNvPicPr>
            <a:picLocks noChangeAspect="1" noChangeArrowheads="1"/>
          </p:cNvPicPr>
          <p:nvPr/>
        </p:nvPicPr>
        <p:blipFill>
          <a:blip r:embed="rId3" cstate="print"/>
          <a:srcRect/>
          <a:stretch>
            <a:fillRect/>
          </a:stretch>
        </p:blipFill>
        <p:spPr bwMode="auto">
          <a:xfrm>
            <a:off x="4114800" y="4776014"/>
            <a:ext cx="4876800" cy="20819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ODS working together with you</a:t>
            </a:r>
            <a:endParaRPr lang="en-US" dirty="0"/>
          </a:p>
        </p:txBody>
      </p:sp>
      <p:sp>
        <p:nvSpPr>
          <p:cNvPr id="3" name="Content Placeholder 2"/>
          <p:cNvSpPr>
            <a:spLocks noGrp="1"/>
          </p:cNvSpPr>
          <p:nvPr>
            <p:ph idx="1"/>
          </p:nvPr>
        </p:nvSpPr>
        <p:spPr/>
        <p:txBody>
          <a:bodyPr/>
          <a:lstStyle/>
          <a:p>
            <a:r>
              <a:rPr lang="en-US" dirty="0" smtClean="0"/>
              <a:t>Seminars and trainings</a:t>
            </a:r>
          </a:p>
          <a:p>
            <a:r>
              <a:rPr lang="en-US" dirty="0" smtClean="0"/>
              <a:t>Community resource information</a:t>
            </a:r>
          </a:p>
          <a:p>
            <a:r>
              <a:rPr lang="en-US" dirty="0" smtClean="0"/>
              <a:t>Liaisons for the Disability laws</a:t>
            </a:r>
          </a:p>
          <a:p>
            <a:r>
              <a:rPr lang="en-US" dirty="0" smtClean="0"/>
              <a:t>Advocate for you as well as the student</a:t>
            </a:r>
          </a:p>
          <a:p>
            <a:r>
              <a:rPr lang="en-US" dirty="0" smtClean="0"/>
              <a:t>One on one meetings </a:t>
            </a:r>
            <a:endParaRPr lang="en-US" dirty="0"/>
          </a:p>
        </p:txBody>
      </p:sp>
      <p:pic>
        <p:nvPicPr>
          <p:cNvPr id="11270" name="Picture 6" descr="C:\Documents and Settings\ahassa\Local Settings\Temporary Internet Files\Content.IE5\W23E2BTW\MC900370210[1].wmf"/>
          <p:cNvPicPr>
            <a:picLocks noChangeAspect="1" noChangeArrowheads="1"/>
          </p:cNvPicPr>
          <p:nvPr/>
        </p:nvPicPr>
        <p:blipFill>
          <a:blip r:embed="rId3" cstate="print"/>
          <a:srcRect/>
          <a:stretch>
            <a:fillRect/>
          </a:stretch>
        </p:blipFill>
        <p:spPr bwMode="auto">
          <a:xfrm>
            <a:off x="4648200" y="4114800"/>
            <a:ext cx="3962400" cy="198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autism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Keep directions simple</a:t>
            </a:r>
          </a:p>
          <a:p>
            <a:r>
              <a:rPr lang="en-US" dirty="0" smtClean="0"/>
              <a:t>Use clear and detailed directives when referring to revisions that need to be made</a:t>
            </a:r>
          </a:p>
          <a:p>
            <a:r>
              <a:rPr lang="en-US" dirty="0" smtClean="0"/>
              <a:t>Ask the students to repeat the directions in his/her own words to check comprehension</a:t>
            </a:r>
          </a:p>
          <a:p>
            <a:r>
              <a:rPr lang="en-US" dirty="0" smtClean="0"/>
              <a:t>Supplement oral with written instructions</a:t>
            </a:r>
          </a:p>
          <a:p>
            <a:r>
              <a:rPr lang="en-US" dirty="0" smtClean="0"/>
              <a:t>Use clear directives and establish rules if… </a:t>
            </a:r>
          </a:p>
          <a:p>
            <a:pPr lvl="1"/>
            <a:r>
              <a:rPr lang="en-US" dirty="0" smtClean="0"/>
              <a:t>a student invades your space or imposes on your time</a:t>
            </a:r>
          </a:p>
          <a:p>
            <a:pPr lvl="1"/>
            <a:r>
              <a:rPr lang="en-US" dirty="0" smtClean="0"/>
              <a:t>the student's classroom comments or conversational volume become inappropriate</a:t>
            </a:r>
          </a:p>
          <a:p>
            <a:r>
              <a:rPr lang="en-US" dirty="0" smtClean="0"/>
              <a:t>Clearly define course requirements, the dates of exams and when assignments are due. Provide advance notice of any changes.</a:t>
            </a:r>
          </a:p>
          <a:p>
            <a:endParaRPr lang="en-US" dirty="0"/>
          </a:p>
        </p:txBody>
      </p:sp>
      <p:pic>
        <p:nvPicPr>
          <p:cNvPr id="3075" name="Picture 3" descr="C:\Documents and Settings\ahassa\Local Settings\Temporary Internet Files\Content.IE5\WE4MEMHV\MC900365986[1].wmf"/>
          <p:cNvPicPr>
            <a:picLocks noChangeAspect="1" noChangeArrowheads="1"/>
          </p:cNvPicPr>
          <p:nvPr/>
        </p:nvPicPr>
        <p:blipFill>
          <a:blip r:embed="rId2" cstate="print"/>
          <a:srcRect/>
          <a:stretch>
            <a:fillRect/>
          </a:stretch>
        </p:blipFill>
        <p:spPr bwMode="auto">
          <a:xfrm>
            <a:off x="7239000" y="609600"/>
            <a:ext cx="1295400" cy="13499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who are deaf/hard of hearing</a:t>
            </a:r>
            <a:endParaRPr lang="en-US" dirty="0"/>
          </a:p>
        </p:txBody>
      </p:sp>
      <p:sp>
        <p:nvSpPr>
          <p:cNvPr id="3" name="Content Placeholder 2"/>
          <p:cNvSpPr>
            <a:spLocks noGrp="1"/>
          </p:cNvSpPr>
          <p:nvPr>
            <p:ph idx="1"/>
          </p:nvPr>
        </p:nvSpPr>
        <p:spPr/>
        <p:txBody>
          <a:bodyPr/>
          <a:lstStyle/>
          <a:p>
            <a:r>
              <a:rPr lang="en-US" dirty="0" smtClean="0"/>
              <a:t>Speak directly to the student not the interpreter</a:t>
            </a:r>
          </a:p>
          <a:p>
            <a:r>
              <a:rPr lang="en-US" dirty="0" smtClean="0"/>
              <a:t>Maintain class lectures and discussions</a:t>
            </a:r>
          </a:p>
          <a:p>
            <a:r>
              <a:rPr lang="en-US" dirty="0" smtClean="0"/>
              <a:t>Maintain visual contact</a:t>
            </a:r>
          </a:p>
          <a:p>
            <a:r>
              <a:rPr lang="en-US" dirty="0" smtClean="0"/>
              <a:t>Captioning</a:t>
            </a:r>
          </a:p>
          <a:p>
            <a:r>
              <a:rPr lang="en-US" dirty="0" smtClean="0"/>
              <a:t>Pause periodically</a:t>
            </a:r>
            <a:endParaRPr lang="en-US" dirty="0"/>
          </a:p>
        </p:txBody>
      </p:sp>
      <p:pic>
        <p:nvPicPr>
          <p:cNvPr id="4098" name="Picture 2" descr="C:\Documents and Settings\ahassa\Local Settings\Temporary Internet Files\Content.IE5\Q1VWWZ14\MC900089090[1].wmf"/>
          <p:cNvPicPr>
            <a:picLocks noChangeAspect="1" noChangeArrowheads="1"/>
          </p:cNvPicPr>
          <p:nvPr/>
        </p:nvPicPr>
        <p:blipFill>
          <a:blip r:embed="rId2" cstate="print"/>
          <a:srcRect/>
          <a:stretch>
            <a:fillRect/>
          </a:stretch>
        </p:blipFill>
        <p:spPr bwMode="auto">
          <a:xfrm>
            <a:off x="5410200" y="3581400"/>
            <a:ext cx="2819400" cy="2362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learning disabilities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Encourage frequent contact</a:t>
            </a:r>
          </a:p>
          <a:p>
            <a:r>
              <a:rPr lang="en-US" dirty="0" smtClean="0"/>
              <a:t>Be sensitive to disability-related issues</a:t>
            </a:r>
          </a:p>
          <a:p>
            <a:pPr lvl="1"/>
            <a:r>
              <a:rPr lang="en-US" dirty="0" smtClean="0"/>
              <a:t>Class participation alternatives</a:t>
            </a:r>
          </a:p>
          <a:p>
            <a:r>
              <a:rPr lang="en-US" dirty="0" smtClean="0"/>
              <a:t>Compose exams in a way that makes them accessible for students with learning disabilities</a:t>
            </a:r>
          </a:p>
          <a:p>
            <a:pPr lvl="1"/>
            <a:r>
              <a:rPr lang="en-US" dirty="0" smtClean="0"/>
              <a:t>No scantron</a:t>
            </a:r>
          </a:p>
          <a:p>
            <a:pPr lvl="1"/>
            <a:r>
              <a:rPr lang="en-US" dirty="0" smtClean="0"/>
              <a:t>Readers</a:t>
            </a:r>
          </a:p>
          <a:p>
            <a:pPr lvl="1"/>
            <a:r>
              <a:rPr lang="en-US" dirty="0" smtClean="0"/>
              <a:t>Scribes</a:t>
            </a:r>
          </a:p>
        </p:txBody>
      </p:sp>
      <p:pic>
        <p:nvPicPr>
          <p:cNvPr id="5122" name="Picture 2" descr="C:\Documents and Settings\ahassa\Local Settings\Temporary Internet Files\Content.IE5\Q1VWWZ14\MC900231635[1].wmf"/>
          <p:cNvPicPr>
            <a:picLocks noChangeAspect="1" noChangeArrowheads="1"/>
          </p:cNvPicPr>
          <p:nvPr/>
        </p:nvPicPr>
        <p:blipFill>
          <a:blip r:embed="rId2" cstate="print"/>
          <a:srcRect/>
          <a:stretch>
            <a:fillRect/>
          </a:stretch>
        </p:blipFill>
        <p:spPr bwMode="auto">
          <a:xfrm>
            <a:off x="6248400" y="4724400"/>
            <a:ext cx="2655683" cy="18876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adhd</a:t>
            </a:r>
            <a:endParaRPr lang="en-US" dirty="0"/>
          </a:p>
        </p:txBody>
      </p:sp>
      <p:sp>
        <p:nvSpPr>
          <p:cNvPr id="3" name="Content Placeholder 2"/>
          <p:cNvSpPr>
            <a:spLocks noGrp="1"/>
          </p:cNvSpPr>
          <p:nvPr>
            <p:ph idx="1"/>
          </p:nvPr>
        </p:nvSpPr>
        <p:spPr/>
        <p:txBody>
          <a:bodyPr/>
          <a:lstStyle/>
          <a:p>
            <a:r>
              <a:rPr lang="en-US" dirty="0" smtClean="0"/>
              <a:t>Supplement oral instructions for written instructions (on board or paper)</a:t>
            </a:r>
          </a:p>
          <a:p>
            <a:r>
              <a:rPr lang="en-US" dirty="0" smtClean="0"/>
              <a:t>Try to make class material stimulating</a:t>
            </a:r>
          </a:p>
          <a:p>
            <a:pPr lvl="1"/>
            <a:r>
              <a:rPr lang="en-US" dirty="0" smtClean="0"/>
              <a:t>Alternate lecture with discussions</a:t>
            </a:r>
          </a:p>
          <a:p>
            <a:r>
              <a:rPr lang="en-US" dirty="0" smtClean="0"/>
              <a:t>Provide written outlines or notes</a:t>
            </a:r>
          </a:p>
          <a:p>
            <a:endParaRPr lang="en-US" dirty="0"/>
          </a:p>
        </p:txBody>
      </p:sp>
      <p:pic>
        <p:nvPicPr>
          <p:cNvPr id="6147" name="Picture 3" descr="C:\Documents and Settings\ahassa\Local Settings\Temporary Internet Files\Content.IE5\WE4MEMHV\MC900150931[1].wmf"/>
          <p:cNvPicPr>
            <a:picLocks noChangeAspect="1" noChangeArrowheads="1"/>
          </p:cNvPicPr>
          <p:nvPr/>
        </p:nvPicPr>
        <p:blipFill>
          <a:blip r:embed="rId2" cstate="print"/>
          <a:srcRect/>
          <a:stretch>
            <a:fillRect/>
          </a:stretch>
        </p:blipFill>
        <p:spPr bwMode="auto">
          <a:xfrm>
            <a:off x="5257800" y="4419600"/>
            <a:ext cx="1828800"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Disability Laws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The Rehabilitation Act of 1973-Section 504</a:t>
            </a:r>
          </a:p>
          <a:p>
            <a:pPr lvl="1"/>
            <a:r>
              <a:rPr lang="en-US" dirty="0" smtClean="0"/>
              <a:t>Section 504 states: </a:t>
            </a:r>
          </a:p>
          <a:p>
            <a:pPr>
              <a:buNone/>
            </a:pPr>
            <a:r>
              <a:rPr lang="en-US" i="1" dirty="0" smtClean="0"/>
              <a:t> 	  “No otherwise qualified person with a disability in the United States ...... shall, solely on the basis of disability, be denied access to, or the benefits of, or be subjected to discrimination under any program or activity provided by any institution receiving federal financial assistance.” </a:t>
            </a:r>
            <a:endParaRPr lang="en-US" dirty="0" smtClean="0"/>
          </a:p>
          <a:p>
            <a:r>
              <a:rPr lang="en-US" dirty="0" smtClean="0"/>
              <a:t>The American with Disabilities Act</a:t>
            </a:r>
          </a:p>
          <a:p>
            <a:pPr lvl="1"/>
            <a:r>
              <a:rPr lang="en-US" dirty="0" smtClean="0"/>
              <a:t>Protects individuals with disabilities from discrimination because of their disability</a:t>
            </a: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physical disabilities</a:t>
            </a:r>
            <a:endParaRPr lang="en-US" dirty="0"/>
          </a:p>
        </p:txBody>
      </p:sp>
      <p:sp>
        <p:nvSpPr>
          <p:cNvPr id="3" name="Content Placeholder 2"/>
          <p:cNvSpPr>
            <a:spLocks noGrp="1"/>
          </p:cNvSpPr>
          <p:nvPr>
            <p:ph idx="1"/>
          </p:nvPr>
        </p:nvSpPr>
        <p:spPr/>
        <p:txBody>
          <a:bodyPr/>
          <a:lstStyle/>
          <a:p>
            <a:r>
              <a:rPr lang="en-US" dirty="0" smtClean="0"/>
              <a:t>Wheelchair accessible classroom</a:t>
            </a:r>
          </a:p>
          <a:p>
            <a:r>
              <a:rPr lang="en-US" dirty="0" smtClean="0"/>
              <a:t>Personal care attendants</a:t>
            </a:r>
          </a:p>
          <a:p>
            <a:r>
              <a:rPr lang="en-US" dirty="0" smtClean="0"/>
              <a:t>Frequent breaks</a:t>
            </a:r>
          </a:p>
          <a:p>
            <a:r>
              <a:rPr lang="en-US" dirty="0" smtClean="0"/>
              <a:t>Good eye contact</a:t>
            </a:r>
          </a:p>
          <a:p>
            <a:pPr lvl="1"/>
            <a:r>
              <a:rPr lang="en-US" dirty="0" smtClean="0"/>
              <a:t>Aware of student signals</a:t>
            </a:r>
          </a:p>
          <a:p>
            <a:pPr lvl="2"/>
            <a:r>
              <a:rPr lang="en-US" dirty="0" smtClean="0"/>
              <a:t>May want to participate </a:t>
            </a:r>
          </a:p>
          <a:p>
            <a:pPr lvl="2"/>
            <a:r>
              <a:rPr lang="en-US" dirty="0" smtClean="0"/>
              <a:t>Medical emergency/seizure</a:t>
            </a:r>
          </a:p>
          <a:p>
            <a:r>
              <a:rPr lang="en-US" dirty="0" smtClean="0"/>
              <a:t>Provide outlines/notes </a:t>
            </a:r>
          </a:p>
          <a:p>
            <a:pPr>
              <a:buNone/>
            </a:pPr>
            <a:endParaRPr lang="en-US" dirty="0" smtClean="0"/>
          </a:p>
        </p:txBody>
      </p:sp>
      <p:pic>
        <p:nvPicPr>
          <p:cNvPr id="7174" name="Picture 6" descr="C:\Documents and Settings\ahassa\Local Settings\Temporary Internet Files\Content.IE5\W23E2BTW\MC900280515[1].wmf"/>
          <p:cNvPicPr>
            <a:picLocks noChangeAspect="1" noChangeArrowheads="1"/>
          </p:cNvPicPr>
          <p:nvPr/>
        </p:nvPicPr>
        <p:blipFill>
          <a:blip r:embed="rId2" cstate="print"/>
          <a:srcRect/>
          <a:stretch>
            <a:fillRect/>
          </a:stretch>
        </p:blipFill>
        <p:spPr bwMode="auto">
          <a:xfrm>
            <a:off x="6019800" y="2209800"/>
            <a:ext cx="2186412" cy="248819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psychological disabilities</a:t>
            </a:r>
            <a:endParaRPr lang="en-US" dirty="0"/>
          </a:p>
        </p:txBody>
      </p:sp>
      <p:sp>
        <p:nvSpPr>
          <p:cNvPr id="3" name="Content Placeholder 2"/>
          <p:cNvSpPr>
            <a:spLocks noGrp="1"/>
          </p:cNvSpPr>
          <p:nvPr>
            <p:ph idx="1"/>
          </p:nvPr>
        </p:nvSpPr>
        <p:spPr/>
        <p:txBody>
          <a:bodyPr/>
          <a:lstStyle/>
          <a:p>
            <a:r>
              <a:rPr lang="en-US" dirty="0" smtClean="0"/>
              <a:t>Encourage frequent communication</a:t>
            </a:r>
          </a:p>
          <a:p>
            <a:r>
              <a:rPr lang="en-US" dirty="0" smtClean="0"/>
              <a:t>Service animals</a:t>
            </a:r>
          </a:p>
          <a:p>
            <a:r>
              <a:rPr lang="en-US" dirty="0" smtClean="0"/>
              <a:t>Don't press students to explain their disabilities if they do not wish to do so</a:t>
            </a:r>
          </a:p>
          <a:p>
            <a:r>
              <a:rPr lang="en-US" dirty="0" smtClean="0"/>
              <a:t>Frequent breaks</a:t>
            </a:r>
            <a:endParaRPr lang="en-US" dirty="0"/>
          </a:p>
        </p:txBody>
      </p:sp>
      <p:pic>
        <p:nvPicPr>
          <p:cNvPr id="8194" name="Picture 2" descr="C:\Documents and Settings\ahassa\Local Settings\Temporary Internet Files\Content.IE5\WE4MEMHV\MC900279924[1].wmf"/>
          <p:cNvPicPr>
            <a:picLocks noChangeAspect="1" noChangeArrowheads="1"/>
          </p:cNvPicPr>
          <p:nvPr/>
        </p:nvPicPr>
        <p:blipFill>
          <a:blip r:embed="rId2" cstate="print"/>
          <a:srcRect/>
          <a:stretch>
            <a:fillRect/>
          </a:stretch>
        </p:blipFill>
        <p:spPr bwMode="auto">
          <a:xfrm>
            <a:off x="6629400" y="3657600"/>
            <a:ext cx="1577340" cy="18050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speech impairments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Meet with the student early in the semester to discuss their communication styles and how they can best function in your classroom</a:t>
            </a:r>
          </a:p>
          <a:p>
            <a:pPr lvl="1"/>
            <a:r>
              <a:rPr lang="en-US" dirty="0" smtClean="0"/>
              <a:t>Will they be able to answer if you call on them?</a:t>
            </a:r>
          </a:p>
          <a:p>
            <a:pPr lvl="1"/>
            <a:r>
              <a:rPr lang="en-US" dirty="0" smtClean="0"/>
              <a:t>Will they be able to ask questions and make comments during class discussions, or do oral presentations?</a:t>
            </a:r>
          </a:p>
          <a:p>
            <a:r>
              <a:rPr lang="en-US" dirty="0" smtClean="0"/>
              <a:t>Alternates to testing and participation</a:t>
            </a:r>
          </a:p>
          <a:p>
            <a:r>
              <a:rPr lang="en-US" dirty="0" smtClean="0"/>
              <a:t>Address the student directly and ask for clarification if needed or for the student to repeat what was said</a:t>
            </a:r>
            <a:endParaRPr lang="en-US" dirty="0"/>
          </a:p>
        </p:txBody>
      </p:sp>
      <p:pic>
        <p:nvPicPr>
          <p:cNvPr id="9220" name="Picture 4" descr="C:\Documents and Settings\ahassa\Local Settings\Temporary Internet Files\Content.IE5\L3QNASI9\MC900433934[1].png"/>
          <p:cNvPicPr>
            <a:picLocks noChangeAspect="1" noChangeArrowheads="1"/>
          </p:cNvPicPr>
          <p:nvPr/>
        </p:nvPicPr>
        <p:blipFill>
          <a:blip r:embed="rId2" cstate="print"/>
          <a:srcRect/>
          <a:stretch>
            <a:fillRect/>
          </a:stretch>
        </p:blipFill>
        <p:spPr bwMode="auto">
          <a:xfrm>
            <a:off x="4495800" y="5334001"/>
            <a:ext cx="1704975" cy="1524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Helpful tips:</a:t>
            </a:r>
            <a:br>
              <a:rPr lang="en-US" dirty="0" smtClean="0"/>
            </a:br>
            <a:r>
              <a:rPr lang="en-US" dirty="0" smtClean="0"/>
              <a:t>students with visual impairments</a:t>
            </a:r>
            <a:endParaRPr lang="en-US" dirty="0"/>
          </a:p>
        </p:txBody>
      </p:sp>
      <p:sp>
        <p:nvSpPr>
          <p:cNvPr id="3" name="Content Placeholder 2"/>
          <p:cNvSpPr>
            <a:spLocks noGrp="1"/>
          </p:cNvSpPr>
          <p:nvPr>
            <p:ph idx="1"/>
          </p:nvPr>
        </p:nvSpPr>
        <p:spPr/>
        <p:txBody>
          <a:bodyPr/>
          <a:lstStyle/>
          <a:p>
            <a:r>
              <a:rPr lang="en-US" dirty="0" smtClean="0"/>
              <a:t>Preferential seating</a:t>
            </a:r>
          </a:p>
          <a:p>
            <a:r>
              <a:rPr lang="en-US" dirty="0" smtClean="0"/>
              <a:t>Large font written handouts</a:t>
            </a:r>
          </a:p>
          <a:p>
            <a:r>
              <a:rPr lang="en-US" dirty="0" smtClean="0"/>
              <a:t>Allow tape recording </a:t>
            </a:r>
          </a:p>
          <a:p>
            <a:r>
              <a:rPr lang="en-US" dirty="0" smtClean="0"/>
              <a:t>Verbal instructions</a:t>
            </a:r>
          </a:p>
          <a:p>
            <a:r>
              <a:rPr lang="en-US" dirty="0" smtClean="0"/>
              <a:t>Alternative text</a:t>
            </a:r>
          </a:p>
          <a:p>
            <a:pPr>
              <a:buNone/>
            </a:pPr>
            <a:endParaRPr lang="en-US" dirty="0" smtClean="0"/>
          </a:p>
          <a:p>
            <a:pPr>
              <a:buNone/>
            </a:pPr>
            <a:endParaRPr lang="en-US" dirty="0" smtClean="0"/>
          </a:p>
          <a:p>
            <a:endParaRPr lang="en-US" dirty="0"/>
          </a:p>
        </p:txBody>
      </p:sp>
      <p:pic>
        <p:nvPicPr>
          <p:cNvPr id="10243" name="Picture 3" descr="C:\Documents and Settings\ahassa\Local Settings\Temporary Internet Files\Content.IE5\Q1VWWZ14\MP900427668[1].jpg"/>
          <p:cNvPicPr>
            <a:picLocks noChangeAspect="1" noChangeArrowheads="1"/>
          </p:cNvPicPr>
          <p:nvPr/>
        </p:nvPicPr>
        <p:blipFill>
          <a:blip r:embed="rId2" cstate="print"/>
          <a:srcRect/>
          <a:stretch>
            <a:fillRect/>
          </a:stretch>
        </p:blipFill>
        <p:spPr bwMode="auto">
          <a:xfrm>
            <a:off x="4648200" y="3810000"/>
            <a:ext cx="4002063" cy="2667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Keep in Mind</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ask the student about the nature of his/her disability</a:t>
            </a:r>
          </a:p>
          <a:p>
            <a:r>
              <a:rPr lang="en-US" dirty="0" smtClean="0"/>
              <a:t>Do not assume a student has a disability</a:t>
            </a:r>
          </a:p>
          <a:p>
            <a:r>
              <a:rPr lang="en-US" dirty="0" smtClean="0"/>
              <a:t>Do not demand to see their documentation</a:t>
            </a:r>
          </a:p>
          <a:p>
            <a:r>
              <a:rPr lang="en-US" dirty="0" smtClean="0"/>
              <a:t>Do provide the same customer service to students with disabilities as you would all other students</a:t>
            </a:r>
          </a:p>
          <a:p>
            <a:r>
              <a:rPr lang="en-US" dirty="0" smtClean="0"/>
              <a:t>Do assist when they ask for assistance as best you can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#1</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 student </a:t>
            </a:r>
            <a:r>
              <a:rPr lang="en-US" b="1" dirty="0" smtClean="0"/>
              <a:t>in your class that is registered with Disability Services, </a:t>
            </a:r>
            <a:r>
              <a:rPr lang="en-US" b="1" dirty="0"/>
              <a:t>says that because one of the side effects of his psychotropic medication is akathesia (extreme restlessness), he needs to pace around the classroom every twenty minutes, to relieve his agitation. What is your </a:t>
            </a:r>
            <a:r>
              <a:rPr lang="en-US" b="1" dirty="0" smtClean="0"/>
              <a:t>response</a:t>
            </a:r>
            <a:r>
              <a:rPr lang="en-US" b="1" dirty="0"/>
              <a:t>?</a:t>
            </a:r>
            <a:r>
              <a:rPr lang="en-US" dirty="0"/>
              <a:t> </a:t>
            </a:r>
            <a:endParaRPr lang="en-US" dirty="0" smtClean="0"/>
          </a:p>
          <a:p>
            <a:pPr lvl="1"/>
            <a:r>
              <a:rPr lang="en-US" dirty="0"/>
              <a:t>RESPONSE: Protecting the rights of one student does not justify violating the rights of several others, which in this case is the right to participate and learn in the classroom. The student with akathesia must negotiate with the teacher to find a way to participate that does not interfere with the learning of the other students. Perhaps he needs more frequent breaks, or needs to arrange to have some of the lecture taped if he cannot attend the entire lecture. The law requires that the student be able to meet the essential requirements of the role; if attending is essential, he may not be able to fulfill the requirements of the student role. </a:t>
            </a:r>
          </a:p>
        </p:txBody>
      </p:sp>
    </p:spTree>
    <p:extLst>
      <p:ext uri="{BB962C8B-B14F-4D97-AF65-F5344CB8AC3E}">
        <p14:creationId xmlns:p14="http://schemas.microsoft.com/office/powerpoint/2010/main" val="11089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#2</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You are a teacher in a large lecture course. A student approaches you mid-semester and tells you that she needs accommodations in order to take the midterm that is scheduled for next week. She claims that she is entitled to the accommodations because she has a disability. How do you respond?</a:t>
            </a:r>
            <a:r>
              <a:rPr lang="en-US" dirty="0"/>
              <a:t> </a:t>
            </a:r>
            <a:endParaRPr lang="en-US" dirty="0" smtClean="0"/>
          </a:p>
          <a:p>
            <a:pPr lvl="1"/>
            <a:r>
              <a:rPr lang="en-US" dirty="0"/>
              <a:t>RESPONSE: Any student seeking an accommodation needs to </a:t>
            </a:r>
            <a:r>
              <a:rPr lang="en-US" dirty="0" smtClean="0"/>
              <a:t>register with Disability Services. Disability Services will collect required documents from the student and draft the accommodations required.  The student is to submit those accommodations to his/her instructor.  The </a:t>
            </a:r>
            <a:r>
              <a:rPr lang="en-US" dirty="0"/>
              <a:t>teacher is entitled to know that the student has a disability, but is not entitled to the details surrounding the disability. </a:t>
            </a:r>
            <a:r>
              <a:rPr lang="en-US" dirty="0" smtClean="0"/>
              <a:t> The instructor </a:t>
            </a:r>
            <a:r>
              <a:rPr lang="en-US" dirty="0"/>
              <a:t>is to discuss and negotiate with the student exactly what type of accommodation would be needed (e.g., extended time, a separate room, a proctored exam, etc.). Additionally, if the last minute timing has created an inconvenience for you, tell the student that knowing about the accommodation earlier would have helped you both. </a:t>
            </a:r>
          </a:p>
        </p:txBody>
      </p:sp>
    </p:spTree>
    <p:extLst>
      <p:ext uri="{BB962C8B-B14F-4D97-AF65-F5344CB8AC3E}">
        <p14:creationId xmlns:p14="http://schemas.microsoft.com/office/powerpoint/2010/main" val="33929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Scenario #3</a:t>
            </a:r>
            <a:endParaRPr lang="en-US" dirty="0"/>
          </a:p>
        </p:txBody>
      </p:sp>
      <p:sp>
        <p:nvSpPr>
          <p:cNvPr id="3" name="Content Placeholder 2"/>
          <p:cNvSpPr>
            <a:spLocks noGrp="1"/>
          </p:cNvSpPr>
          <p:nvPr>
            <p:ph idx="1"/>
          </p:nvPr>
        </p:nvSpPr>
        <p:spPr/>
        <p:txBody>
          <a:bodyPr>
            <a:normAutofit lnSpcReduction="10000"/>
          </a:bodyPr>
          <a:lstStyle/>
          <a:p>
            <a:r>
              <a:rPr lang="en-US" dirty="0"/>
              <a:t>A student rarely shows up to class, because of </a:t>
            </a:r>
            <a:r>
              <a:rPr lang="en-US" dirty="0" smtClean="0"/>
              <a:t>her disability, </a:t>
            </a:r>
            <a:r>
              <a:rPr lang="en-US" dirty="0"/>
              <a:t>she/he almost never turns </a:t>
            </a:r>
            <a:r>
              <a:rPr lang="en-US" dirty="0" smtClean="0"/>
              <a:t>in assignments. How do you proceed?</a:t>
            </a:r>
          </a:p>
          <a:p>
            <a:pPr lvl="1"/>
            <a:r>
              <a:rPr lang="en-US" dirty="0" smtClean="0"/>
              <a:t>RESPONSE: In </a:t>
            </a:r>
            <a:r>
              <a:rPr lang="en-US" dirty="0"/>
              <a:t>this situation, it may be good to take </a:t>
            </a:r>
            <a:r>
              <a:rPr lang="en-US" dirty="0" smtClean="0"/>
              <a:t>the student </a:t>
            </a:r>
            <a:r>
              <a:rPr lang="en-US" dirty="0"/>
              <a:t>aside and politely talk to them about the issue of attendance. A </a:t>
            </a:r>
            <a:r>
              <a:rPr lang="en-US" dirty="0" smtClean="0"/>
              <a:t>possible conversation </a:t>
            </a:r>
            <a:r>
              <a:rPr lang="en-US" dirty="0"/>
              <a:t>could begin like this:</a:t>
            </a:r>
          </a:p>
          <a:p>
            <a:pPr lvl="2"/>
            <a:r>
              <a:rPr lang="en-US" dirty="0"/>
              <a:t>Hi </a:t>
            </a:r>
            <a:r>
              <a:rPr lang="en-US" dirty="0" smtClean="0"/>
              <a:t>(Student’s </a:t>
            </a:r>
            <a:r>
              <a:rPr lang="en-US" dirty="0"/>
              <a:t>name). I noticed that you have missed several classes. I know </a:t>
            </a:r>
            <a:r>
              <a:rPr lang="en-US" dirty="0" smtClean="0"/>
              <a:t>that you may be having a difficult time due to your disability. </a:t>
            </a:r>
            <a:r>
              <a:rPr lang="en-US" dirty="0"/>
              <a:t>Please let me know if there </a:t>
            </a:r>
            <a:r>
              <a:rPr lang="en-US" dirty="0" smtClean="0"/>
              <a:t>is anything </a:t>
            </a:r>
            <a:r>
              <a:rPr lang="en-US" dirty="0"/>
              <a:t>I can do to assist you.</a:t>
            </a:r>
          </a:p>
        </p:txBody>
      </p:sp>
    </p:spTree>
    <p:extLst>
      <p:ext uri="{BB962C8B-B14F-4D97-AF65-F5344CB8AC3E}">
        <p14:creationId xmlns:p14="http://schemas.microsoft.com/office/powerpoint/2010/main" val="9581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Office of Disability Services</a:t>
            </a:r>
            <a:endParaRPr lang="en-US" dirty="0"/>
          </a:p>
        </p:txBody>
      </p:sp>
      <p:sp>
        <p:nvSpPr>
          <p:cNvPr id="2" name="Content Placeholder 1"/>
          <p:cNvSpPr>
            <a:spLocks noGrp="1"/>
          </p:cNvSpPr>
          <p:nvPr>
            <p:ph sz="half" idx="1"/>
          </p:nvPr>
        </p:nvSpPr>
        <p:spPr/>
        <p:txBody>
          <a:bodyPr/>
          <a:lstStyle/>
          <a:p>
            <a:r>
              <a:rPr lang="en-US" dirty="0" smtClean="0"/>
              <a:t>Amanda Hassan, MSW</a:t>
            </a:r>
          </a:p>
          <a:p>
            <a:pPr lvl="1"/>
            <a:r>
              <a:rPr lang="en-US" dirty="0" smtClean="0"/>
              <a:t>City Park Campus, Charity School of </a:t>
            </a:r>
            <a:r>
              <a:rPr lang="en-US" dirty="0" smtClean="0"/>
              <a:t>Nursing, Sidney </a:t>
            </a:r>
            <a:r>
              <a:rPr lang="en-US" dirty="0"/>
              <a:t>Collier </a:t>
            </a:r>
            <a:r>
              <a:rPr lang="en-US" dirty="0" smtClean="0"/>
              <a:t>Site </a:t>
            </a:r>
            <a:r>
              <a:rPr lang="en-US" dirty="0" smtClean="0"/>
              <a:t>and </a:t>
            </a:r>
            <a:r>
              <a:rPr lang="en-US" dirty="0" smtClean="0"/>
              <a:t>Northshore-Slidell Site</a:t>
            </a:r>
            <a:endParaRPr lang="en-US" dirty="0" smtClean="0"/>
          </a:p>
          <a:p>
            <a:pPr lvl="1"/>
            <a:r>
              <a:rPr lang="en-US" dirty="0" smtClean="0"/>
              <a:t>Building 2 Room 102</a:t>
            </a:r>
          </a:p>
          <a:p>
            <a:pPr lvl="1"/>
            <a:r>
              <a:rPr lang="en-US" dirty="0" smtClean="0"/>
              <a:t>504-671-5161</a:t>
            </a:r>
          </a:p>
          <a:p>
            <a:pPr lvl="1"/>
            <a:r>
              <a:rPr lang="en-US" dirty="0" smtClean="0"/>
              <a:t>ahassa@dcc.edu</a:t>
            </a:r>
            <a:endParaRPr lang="en-US" dirty="0"/>
          </a:p>
        </p:txBody>
      </p:sp>
      <p:sp>
        <p:nvSpPr>
          <p:cNvPr id="4" name="Content Placeholder 3"/>
          <p:cNvSpPr>
            <a:spLocks noGrp="1"/>
          </p:cNvSpPr>
          <p:nvPr>
            <p:ph sz="half" idx="2"/>
          </p:nvPr>
        </p:nvSpPr>
        <p:spPr/>
        <p:txBody>
          <a:bodyPr/>
          <a:lstStyle/>
          <a:p>
            <a:r>
              <a:rPr lang="en-US" dirty="0" smtClean="0"/>
              <a:t>Joseph </a:t>
            </a:r>
            <a:r>
              <a:rPr lang="en-US" dirty="0" smtClean="0"/>
              <a:t>Williams, MSW</a:t>
            </a:r>
            <a:endParaRPr lang="en-US" dirty="0" smtClean="0"/>
          </a:p>
          <a:p>
            <a:pPr lvl="1"/>
            <a:r>
              <a:rPr lang="en-US" dirty="0" smtClean="0"/>
              <a:t>West Bank Campus, and Jefferson Site</a:t>
            </a:r>
          </a:p>
          <a:p>
            <a:pPr lvl="1"/>
            <a:r>
              <a:rPr lang="en-US" dirty="0" smtClean="0"/>
              <a:t>West Bank Campus, </a:t>
            </a:r>
            <a:r>
              <a:rPr lang="en-US" dirty="0" err="1" smtClean="0"/>
              <a:t>LaRocca</a:t>
            </a:r>
            <a:r>
              <a:rPr lang="en-US" dirty="0" smtClean="0"/>
              <a:t> </a:t>
            </a:r>
            <a:r>
              <a:rPr lang="en-US" dirty="0" smtClean="0"/>
              <a:t>Hall</a:t>
            </a:r>
          </a:p>
          <a:p>
            <a:pPr lvl="1"/>
            <a:r>
              <a:rPr lang="en-US" dirty="0" smtClean="0"/>
              <a:t>504-762-3191</a:t>
            </a:r>
          </a:p>
          <a:p>
            <a:pPr lvl="1"/>
            <a:r>
              <a:rPr lang="en-US" dirty="0" smtClean="0"/>
              <a:t>jwilli6@dcc.edu</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Office of Disability Services</a:t>
            </a:r>
            <a:endParaRPr lang="en-US" dirty="0"/>
          </a:p>
        </p:txBody>
      </p:sp>
      <p:sp>
        <p:nvSpPr>
          <p:cNvPr id="6" name="Content Placeholder 5"/>
          <p:cNvSpPr>
            <a:spLocks noGrp="1"/>
          </p:cNvSpPr>
          <p:nvPr>
            <p:ph idx="1"/>
          </p:nvPr>
        </p:nvSpPr>
        <p:spPr/>
        <p:txBody>
          <a:bodyPr/>
          <a:lstStyle/>
          <a:p>
            <a:endParaRPr lang="en-US" dirty="0" smtClean="0"/>
          </a:p>
          <a:p>
            <a:r>
              <a:rPr lang="en-US" dirty="0" smtClean="0"/>
              <a:t>Questions</a:t>
            </a:r>
          </a:p>
          <a:p>
            <a:r>
              <a:rPr lang="en-US" dirty="0" smtClean="0"/>
              <a:t>OR</a:t>
            </a:r>
          </a:p>
          <a:p>
            <a:r>
              <a:rPr lang="en-US" dirty="0" smtClean="0"/>
              <a:t>Concerns</a:t>
            </a:r>
          </a:p>
          <a:p>
            <a:endParaRPr lang="en-US" dirty="0" smtClean="0"/>
          </a:p>
          <a:p>
            <a:r>
              <a:rPr lang="en-US" dirty="0" smtClean="0"/>
              <a:t>Please email ahassa@dcc.edu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Type of Disabilities </a:t>
            </a:r>
            <a:endParaRPr lang="en-US" dirty="0"/>
          </a:p>
        </p:txBody>
      </p:sp>
      <p:pic>
        <p:nvPicPr>
          <p:cNvPr id="5" name="Content Placeholder 3" descr="DisabilityWordle.tiff"/>
          <p:cNvPicPr>
            <a:picLocks noGrp="1" noChangeAspect="1"/>
          </p:cNvPicPr>
          <p:nvPr>
            <p:ph idx="1"/>
          </p:nvPr>
        </p:nvPicPr>
        <p:blipFill>
          <a:blip r:embed="rId2" cstate="print">
            <a:extLst>
              <a:ext uri="{28A0092B-C50C-407E-A947-70E740481C1C}">
                <a14:useLocalDpi xmlns:a14="http://schemas.microsoft.com/office/drawing/2010/main" val="0"/>
              </a:ext>
            </a:extLst>
          </a:blip>
          <a:srcRect t="4945" b="4945"/>
          <a:stretch>
            <a:fillRect/>
          </a:stretch>
        </p:blipFill>
        <p:spPr>
          <a:xfrm>
            <a:off x="228600" y="1489351"/>
            <a:ext cx="8610599" cy="498764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References</a:t>
            </a:r>
            <a:endParaRPr lang="en-US" dirty="0">
              <a:solidFill>
                <a:schemeClr val="tx1"/>
              </a:solidFill>
            </a:endParaRPr>
          </a:p>
        </p:txBody>
      </p:sp>
      <p:sp>
        <p:nvSpPr>
          <p:cNvPr id="3" name="Content Placeholder 2"/>
          <p:cNvSpPr>
            <a:spLocks noGrp="1"/>
          </p:cNvSpPr>
          <p:nvPr>
            <p:ph idx="1"/>
          </p:nvPr>
        </p:nvSpPr>
        <p:spPr>
          <a:xfrm>
            <a:off x="762000" y="1371600"/>
            <a:ext cx="7498080" cy="4800600"/>
          </a:xfrm>
        </p:spPr>
        <p:txBody>
          <a:bodyPr>
            <a:normAutofit/>
          </a:bodyPr>
          <a:lstStyle/>
          <a:p>
            <a:pPr marL="82296" indent="0">
              <a:buNone/>
            </a:pPr>
            <a:r>
              <a:rPr lang="en-US" sz="1200" dirty="0" smtClean="0"/>
              <a:t>Ballinger, J. (2013). Creating An Accessible Education Environment: The American With Disabilities Act 	Higher Education.  LCTCS Conference ADA Training.  Southwest ADA Center Regional Affiliate 	StarReach Enterprises, </a:t>
            </a:r>
            <a:r>
              <a:rPr lang="en-US" sz="1200" dirty="0" smtClean="0"/>
              <a:t>PowerPoint</a:t>
            </a:r>
            <a:r>
              <a:rPr lang="en-US" sz="1200" dirty="0" smtClean="0"/>
              <a:t>.</a:t>
            </a:r>
          </a:p>
          <a:p>
            <a:pPr marL="82296" indent="0">
              <a:buNone/>
            </a:pPr>
            <a:r>
              <a:rPr lang="en-US" sz="1200" dirty="0" smtClean="0"/>
              <a:t>Colvin, (2010) Grigal, M. &amp; Hart, D. (2009). </a:t>
            </a:r>
            <a:r>
              <a:rPr lang="en-US" sz="1200" i="1" dirty="0" smtClean="0"/>
              <a:t>Think college: Postsecondary education options for students with 	intellectual disabilities.   </a:t>
            </a:r>
            <a:r>
              <a:rPr lang="en-US" sz="1200" dirty="0" smtClean="0"/>
              <a:t>Baltimore, MD: Paul H. Brookes.</a:t>
            </a:r>
          </a:p>
          <a:p>
            <a:pPr marL="82296" indent="0">
              <a:buNone/>
            </a:pPr>
            <a:r>
              <a:rPr lang="en-US" sz="1200" dirty="0" smtClean="0"/>
              <a:t>Grigal, M &amp; Neubert, D. (2004). Public school programs for students with severe disabilities in post-secondary 	settings. </a:t>
            </a:r>
            <a:r>
              <a:rPr lang="en-US" sz="1200" i="1" dirty="0" smtClean="0"/>
              <a:t>Education and Training in Mental Retardation and Developmental Disabilities, 36</a:t>
            </a:r>
            <a:r>
              <a:rPr lang="en-US" sz="1200" dirty="0" smtClean="0"/>
              <a:t>(3), 224 	254. doi: 00.1177/088572880402700105</a:t>
            </a:r>
          </a:p>
          <a:p>
            <a:pPr marL="82296" indent="0">
              <a:buNone/>
            </a:pPr>
            <a:r>
              <a:rPr lang="en-US" sz="1200" dirty="0" smtClean="0"/>
              <a:t>Hall, (2011) Hart, D. , Grigal, M., &amp; Weir, C. (2010). Expanding the paradigm: Postsecondary education options 	for individuals with  autism spectrum disorder and intellectual disabilities. </a:t>
            </a:r>
            <a:r>
              <a:rPr lang="en-US" sz="1200" i="1" dirty="0" smtClean="0"/>
              <a:t>Focus on Autism and 	Other Developmental Disabilities </a:t>
            </a:r>
            <a:r>
              <a:rPr lang="en-US" sz="1200" dirty="0" smtClean="0"/>
              <a:t>25(3),134-150</a:t>
            </a:r>
            <a:r>
              <a:rPr lang="en-US" sz="1200" i="1" dirty="0" smtClean="0"/>
              <a:t>. </a:t>
            </a:r>
            <a:r>
              <a:rPr lang="en-US" sz="1200" dirty="0" smtClean="0"/>
              <a:t>doi: 10.1177/1088357610373759.</a:t>
            </a:r>
          </a:p>
          <a:p>
            <a:pPr marL="82296" indent="0">
              <a:buNone/>
            </a:pPr>
            <a:r>
              <a:rPr lang="en-US" sz="1200" dirty="0" smtClean="0"/>
              <a:t>Noyes, D. &amp; Sax, C. (2004). Changing systems for transition: Students, families, and professionals working 	together.   </a:t>
            </a:r>
            <a:r>
              <a:rPr lang="en-US" sz="1200" i="1" dirty="0" smtClean="0"/>
              <a:t>Education and Training in Mental Retardation and Developmental Disabilities, 39</a:t>
            </a:r>
            <a:r>
              <a:rPr lang="en-US" sz="1200" dirty="0" smtClean="0"/>
              <a:t>(1), 35-	44</a:t>
            </a:r>
          </a:p>
          <a:p>
            <a:pPr marL="82296" indent="0">
              <a:buNone/>
            </a:pPr>
            <a:r>
              <a:rPr lang="en-US" sz="1200" dirty="0" smtClean="0"/>
              <a:t>Uditsky</a:t>
            </a:r>
            <a:r>
              <a:rPr lang="en-US" sz="1200" dirty="0"/>
              <a:t>, B., &amp; Hughson, A. (2007). </a:t>
            </a:r>
            <a:r>
              <a:rPr lang="en-US" sz="1200" i="1" dirty="0"/>
              <a:t>Inclusive post-secondary education for students with significant </a:t>
            </a:r>
            <a:r>
              <a:rPr lang="en-US" sz="1200" i="1" dirty="0" smtClean="0"/>
              <a:t>	developmental </a:t>
            </a:r>
            <a:r>
              <a:rPr lang="en-US" sz="1200" i="1" dirty="0"/>
              <a:t>disabilities: 	challenging legal, moral and pragmatic assumptions.</a:t>
            </a:r>
            <a:r>
              <a:rPr lang="en-US" sz="1200" dirty="0"/>
              <a:t> Retrieved </a:t>
            </a:r>
            <a:r>
              <a:rPr lang="en-US" sz="1200" dirty="0" smtClean="0"/>
              <a:t>	February </a:t>
            </a:r>
            <a:r>
              <a:rPr lang="en-US" sz="1200" dirty="0"/>
              <a:t>3, 2011 from National-Louis </a:t>
            </a:r>
            <a:r>
              <a:rPr lang="en-US" sz="1200" dirty="0" smtClean="0"/>
              <a:t>University </a:t>
            </a:r>
            <a:r>
              <a:rPr lang="en-US" sz="1200" dirty="0"/>
              <a:t>Web site: </a:t>
            </a:r>
            <a:r>
              <a:rPr lang="en-US" sz="1200" dirty="0" smtClean="0"/>
              <a:t>	</a:t>
            </a:r>
            <a:r>
              <a:rPr lang="en-US" sz="1200" dirty="0" smtClean="0">
                <a:hlinkClick r:id="rId2"/>
              </a:rPr>
              <a:t>http</a:t>
            </a:r>
            <a:r>
              <a:rPr lang="en-US" sz="1200" dirty="0">
                <a:hlinkClick r:id="rId2"/>
              </a:rPr>
              <a:t>://www.nl.edu/dse/docs/Uditsky%20and%20Hughson.Inclusive%20post-</a:t>
            </a:r>
            <a:r>
              <a:rPr lang="en-US" sz="1200" dirty="0"/>
              <a:t>	</a:t>
            </a:r>
            <a:r>
              <a:rPr lang="en-US" sz="1200" dirty="0" smtClean="0"/>
              <a:t>secondary%20education.pdf</a:t>
            </a:r>
          </a:p>
          <a:p>
            <a:pPr marL="82296" indent="0">
              <a:buNone/>
            </a:pPr>
            <a:r>
              <a:rPr lang="en-US" sz="1200" dirty="0" smtClean="0"/>
              <a:t>Wehman, P. &amp; Yasuda, S. (2005) The Need and the Challenges Associated with Going to College. In E. Evans 	Getzel &amp; P. Wehman, </a:t>
            </a:r>
            <a:r>
              <a:rPr lang="en-US" sz="1200" i="1" dirty="0" smtClean="0"/>
              <a:t>Going to College: Expanding opportunities for people with disabilities </a:t>
            </a:r>
            <a:r>
              <a:rPr lang="en-US" sz="1200" dirty="0" smtClean="0"/>
              <a:t>(3-23). 	Baltimore, MD: Paul H. Brookes</a:t>
            </a:r>
          </a:p>
          <a:p>
            <a:pPr marL="82296" indent="0">
              <a:buNone/>
            </a:pPr>
            <a:endParaRPr lang="en-US" sz="1200" dirty="0" smtClean="0"/>
          </a:p>
          <a:p>
            <a:pPr marL="82296" indent="0">
              <a:buNone/>
            </a:pPr>
            <a:endParaRPr lang="en-US" sz="1200" dirty="0"/>
          </a:p>
        </p:txBody>
      </p:sp>
    </p:spTree>
    <p:extLst>
      <p:ext uri="{BB962C8B-B14F-4D97-AF65-F5344CB8AC3E}">
        <p14:creationId xmlns:p14="http://schemas.microsoft.com/office/powerpoint/2010/main" val="1439994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Resources</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hlinkClick r:id="rId2"/>
              </a:rPr>
              <a:t>http://dsp.berkeley.edu/TeachStudentsWithDisab.html#5</a:t>
            </a:r>
            <a:endParaRPr lang="en-US" u="sng" dirty="0" smtClean="0"/>
          </a:p>
          <a:p>
            <a:r>
              <a:rPr lang="en-US" u="sng" dirty="0" smtClean="0">
                <a:hlinkClick r:id="rId3"/>
              </a:rPr>
              <a:t>http://yalecollege.yale.edu/content/teaching-students-disabilities-guide#1</a:t>
            </a:r>
            <a:endParaRPr lang="en-US" u="sng" dirty="0" smtClean="0"/>
          </a:p>
          <a:p>
            <a:r>
              <a:rPr lang="en-US" u="sng" dirty="0" smtClean="0">
                <a:hlinkClick r:id="rId4"/>
              </a:rPr>
              <a:t>http://ods.osu.edu/faculty/instructor-handbook-teaching-students-with-disabilities/#sixmain</a:t>
            </a:r>
            <a:endParaRPr lang="en-US" u="sng" dirty="0" smtClean="0"/>
          </a:p>
          <a:p>
            <a:r>
              <a:rPr lang="en-US" dirty="0" smtClean="0">
                <a:hlinkClick r:id="rId5" action="ppaction://hlinkfile"/>
              </a:rPr>
              <a:t>Frequently Asked Questions.docx</a:t>
            </a:r>
            <a:endParaRPr lang="en-US" dirty="0" smtClean="0"/>
          </a:p>
          <a:p>
            <a:r>
              <a:rPr lang="en-US" dirty="0" smtClean="0">
                <a:hlinkClick r:id="rId6"/>
              </a:rPr>
              <a:t>www.ada.gov/2010ADAstandards_index.htm</a:t>
            </a:r>
            <a:endParaRPr lang="en-US" dirty="0" smtClean="0"/>
          </a:p>
          <a:p>
            <a:r>
              <a:rPr lang="en-US" dirty="0" smtClean="0">
                <a:hlinkClick r:id="rId7"/>
              </a:rPr>
              <a:t>www.adachecklist.org</a:t>
            </a:r>
            <a:endParaRPr lang="en-US" dirty="0" smtClean="0"/>
          </a:p>
          <a:p>
            <a:pPr>
              <a:buNone/>
            </a:pP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Thanks</a:t>
            </a:r>
            <a:endParaRPr lang="en-US" dirty="0"/>
          </a:p>
        </p:txBody>
      </p:sp>
      <p:pic>
        <p:nvPicPr>
          <p:cNvPr id="1026" name="Picture 2" descr="C:\Documents and Settings\gpeopl\Local Settings\Temporary Internet Files\Content.IE5\VZXFYF8B\MC900120819[1].wmf"/>
          <p:cNvPicPr>
            <a:picLocks noChangeAspect="1" noChangeArrowheads="1"/>
          </p:cNvPicPr>
          <p:nvPr/>
        </p:nvPicPr>
        <p:blipFill>
          <a:blip r:embed="rId2" cstate="print"/>
          <a:srcRect/>
          <a:stretch>
            <a:fillRect/>
          </a:stretch>
        </p:blipFill>
        <p:spPr bwMode="auto">
          <a:xfrm>
            <a:off x="2895600" y="2057400"/>
            <a:ext cx="3749040" cy="25427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Accommodations/Services	</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Interpreting services</a:t>
            </a:r>
          </a:p>
          <a:p>
            <a:r>
              <a:rPr lang="en-US" dirty="0" smtClean="0"/>
              <a:t>Extended time</a:t>
            </a:r>
          </a:p>
          <a:p>
            <a:r>
              <a:rPr lang="en-US" dirty="0" smtClean="0"/>
              <a:t>Reader</a:t>
            </a:r>
          </a:p>
          <a:p>
            <a:r>
              <a:rPr lang="en-US" dirty="0" smtClean="0"/>
              <a:t>Scribe</a:t>
            </a:r>
          </a:p>
          <a:p>
            <a:r>
              <a:rPr lang="en-US" dirty="0" smtClean="0"/>
              <a:t>Assisting students with obtaining notes</a:t>
            </a:r>
          </a:p>
          <a:p>
            <a:r>
              <a:rPr lang="en-US" dirty="0" smtClean="0"/>
              <a:t>Distraction-free environment</a:t>
            </a:r>
          </a:p>
          <a:p>
            <a:r>
              <a:rPr lang="en-US" dirty="0" smtClean="0"/>
              <a:t>Tape recorder</a:t>
            </a:r>
          </a:p>
          <a:p>
            <a:r>
              <a:rPr lang="en-US" dirty="0" smtClean="0"/>
              <a:t>Computer with specialized software programs</a:t>
            </a:r>
          </a:p>
          <a:p>
            <a:r>
              <a:rPr lang="en-US" dirty="0" smtClean="0"/>
              <a:t>Preferential seating</a:t>
            </a:r>
          </a:p>
          <a:p>
            <a:r>
              <a:rPr lang="en-US" dirty="0" smtClean="0"/>
              <a:t>Testing services</a:t>
            </a:r>
          </a:p>
          <a:p>
            <a:r>
              <a:rPr lang="en-US" dirty="0" smtClean="0"/>
              <a:t>Consideration for absences</a:t>
            </a:r>
          </a:p>
          <a:p>
            <a:r>
              <a:rPr lang="en-US" dirty="0" smtClean="0"/>
              <a:t>Consideration for misspelling</a:t>
            </a:r>
            <a:endParaRPr lang="en-US" dirty="0"/>
          </a:p>
        </p:txBody>
      </p:sp>
      <p:pic>
        <p:nvPicPr>
          <p:cNvPr id="4103" name="Picture 7" descr="C:\Documents and Settings\ahassa\Local Settings\Temporary Internet Files\Content.IE5\WE4MEMHV\MC900088920[1].wmf"/>
          <p:cNvPicPr>
            <a:picLocks noChangeAspect="1" noChangeArrowheads="1"/>
          </p:cNvPicPr>
          <p:nvPr/>
        </p:nvPicPr>
        <p:blipFill>
          <a:blip r:embed="rId2" cstate="print"/>
          <a:srcRect/>
          <a:stretch>
            <a:fillRect/>
          </a:stretch>
        </p:blipFill>
        <p:spPr bwMode="auto">
          <a:xfrm>
            <a:off x="5867400" y="5259629"/>
            <a:ext cx="1821485" cy="1598371"/>
          </a:xfrm>
          <a:prstGeom prst="rect">
            <a:avLst/>
          </a:prstGeom>
          <a:noFill/>
        </p:spPr>
      </p:pic>
      <p:pic>
        <p:nvPicPr>
          <p:cNvPr id="4105" name="Picture 9" descr="C:\Documents and Settings\ahassa\Local Settings\Temporary Internet Files\Content.IE5\L3QNASI9\MC900088748[1].wmf"/>
          <p:cNvPicPr>
            <a:picLocks noChangeAspect="1" noChangeArrowheads="1"/>
          </p:cNvPicPr>
          <p:nvPr/>
        </p:nvPicPr>
        <p:blipFill>
          <a:blip r:embed="rId3" cstate="print"/>
          <a:srcRect/>
          <a:stretch>
            <a:fillRect/>
          </a:stretch>
        </p:blipFill>
        <p:spPr bwMode="auto">
          <a:xfrm>
            <a:off x="6477000" y="3124200"/>
            <a:ext cx="1597457" cy="1824228"/>
          </a:xfrm>
          <a:prstGeom prst="rect">
            <a:avLst/>
          </a:prstGeom>
          <a:noFill/>
        </p:spPr>
      </p:pic>
      <p:pic>
        <p:nvPicPr>
          <p:cNvPr id="4106" name="Picture 10" descr="C:\Documents and Settings\ahassa\Local Settings\Temporary Internet Files\Content.IE5\W23E2BTW\MC900089084[1].wmf"/>
          <p:cNvPicPr>
            <a:picLocks noChangeAspect="1" noChangeArrowheads="1"/>
          </p:cNvPicPr>
          <p:nvPr/>
        </p:nvPicPr>
        <p:blipFill>
          <a:blip r:embed="rId4" cstate="print"/>
          <a:srcRect/>
          <a:stretch>
            <a:fillRect/>
          </a:stretch>
        </p:blipFill>
        <p:spPr bwMode="auto">
          <a:xfrm>
            <a:off x="6781800" y="1143000"/>
            <a:ext cx="1463954" cy="18050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Barriers</a:t>
            </a:r>
            <a:endParaRPr lang="en-US" dirty="0"/>
          </a:p>
        </p:txBody>
      </p:sp>
      <p:sp>
        <p:nvSpPr>
          <p:cNvPr id="3" name="Content Placeholder 2"/>
          <p:cNvSpPr>
            <a:spLocks noGrp="1"/>
          </p:cNvSpPr>
          <p:nvPr>
            <p:ph idx="1"/>
          </p:nvPr>
        </p:nvSpPr>
        <p:spPr>
          <a:xfrm>
            <a:off x="304800" y="1371600"/>
            <a:ext cx="8686800" cy="5486400"/>
          </a:xfrm>
        </p:spPr>
        <p:txBody>
          <a:bodyPr>
            <a:normAutofit fontScale="47500" lnSpcReduction="20000"/>
          </a:bodyPr>
          <a:lstStyle/>
          <a:p>
            <a:pPr>
              <a:defRPr/>
            </a:pPr>
            <a:r>
              <a:rPr lang="en-US" sz="3800" b="1" u="sng" dirty="0" smtClean="0"/>
              <a:t>Barriers</a:t>
            </a:r>
            <a:r>
              <a:rPr lang="en-US" sz="3800" u="sng" dirty="0" smtClean="0"/>
              <a:t> </a:t>
            </a:r>
          </a:p>
          <a:p>
            <a:pPr lvl="1">
              <a:defRPr/>
            </a:pPr>
            <a:r>
              <a:rPr lang="en-US" sz="3800" dirty="0" smtClean="0"/>
              <a:t>Think about the barriers that might prevent students with disabilities from participating in the classes, programs, services, and activities that are offered. </a:t>
            </a:r>
          </a:p>
          <a:p>
            <a:r>
              <a:rPr lang="en-US" sz="3800" b="1" dirty="0" smtClean="0"/>
              <a:t>Physical barriers</a:t>
            </a:r>
            <a:endParaRPr lang="en-US" sz="3800" dirty="0" smtClean="0"/>
          </a:p>
          <a:p>
            <a:pPr lvl="1"/>
            <a:r>
              <a:rPr lang="en-US" sz="3800" dirty="0" smtClean="0"/>
              <a:t>Make sure there are accessible routes throughout the campus, including routes into buildings. Make sure there is adequate accessible signage. Make sure that adjustable desks or table are available.</a:t>
            </a:r>
          </a:p>
          <a:p>
            <a:pPr>
              <a:defRPr/>
            </a:pPr>
            <a:r>
              <a:rPr lang="en-US" sz="3800" b="1" dirty="0" smtClean="0"/>
              <a:t>Program barriers  </a:t>
            </a:r>
          </a:p>
          <a:p>
            <a:pPr lvl="1">
              <a:defRPr/>
            </a:pPr>
            <a:r>
              <a:rPr lang="en-US" sz="3800" dirty="0" smtClean="0"/>
              <a:t>Review eligibility requirements that tend to screen out people with disabilities, like a requirement that people are able to manipulate lab instruments with their hands.</a:t>
            </a:r>
          </a:p>
          <a:p>
            <a:pPr>
              <a:defRPr/>
            </a:pPr>
            <a:r>
              <a:rPr lang="en-US" sz="3800" b="1" dirty="0" smtClean="0"/>
              <a:t>Service animal policy </a:t>
            </a:r>
          </a:p>
          <a:p>
            <a:pPr>
              <a:defRPr/>
            </a:pPr>
            <a:r>
              <a:rPr lang="en-US" sz="3800" b="1" dirty="0" smtClean="0"/>
              <a:t>Communication barriers</a:t>
            </a:r>
          </a:p>
          <a:p>
            <a:pPr>
              <a:defRPr/>
            </a:pPr>
            <a:r>
              <a:rPr lang="en-US" sz="3800" b="1" dirty="0" smtClean="0"/>
              <a:t>Accessible information technology is critical </a:t>
            </a:r>
            <a:r>
              <a:rPr lang="en-US" sz="3800" dirty="0" smtClean="0"/>
              <a:t>at the college and university level. </a:t>
            </a:r>
          </a:p>
          <a:p>
            <a:pPr>
              <a:defRPr/>
            </a:pPr>
            <a:r>
              <a:rPr lang="en-US" sz="3800" b="1" dirty="0" smtClean="0"/>
              <a:t>Web sites</a:t>
            </a:r>
            <a:r>
              <a:rPr lang="en-US" sz="3800" dirty="0" smtClean="0"/>
              <a:t> </a:t>
            </a:r>
            <a:r>
              <a:rPr lang="en-US" sz="3800" b="1" dirty="0" smtClean="0"/>
              <a:t>and Online Courses</a:t>
            </a:r>
            <a:r>
              <a:rPr lang="en-US" sz="3800" dirty="0" smtClean="0"/>
              <a:t> should be accessible to students with visual disabilities (screen reader technology). </a:t>
            </a:r>
          </a:p>
          <a:p>
            <a:pPr>
              <a:defRPr/>
            </a:pPr>
            <a:endParaRPr lang="en-US" sz="2800" dirty="0" smtClean="0"/>
          </a:p>
          <a:p>
            <a:pPr>
              <a:defRPr/>
            </a:pPr>
            <a:endParaRPr lang="en-US" sz="2800" dirty="0" smtClean="0"/>
          </a:p>
          <a:p>
            <a:pPr marL="0" indent="0">
              <a:buFont typeface="Wingdings" pitchFamily="2" charset="2"/>
              <a:buNone/>
              <a:defRPr/>
            </a:pPr>
            <a:r>
              <a:rPr lang="en-US" sz="900" dirty="0" smtClean="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Universal Design?</a:t>
            </a:r>
            <a:endParaRPr lang="en-US" dirty="0"/>
          </a:p>
        </p:txBody>
      </p:sp>
      <p:sp>
        <p:nvSpPr>
          <p:cNvPr id="3" name="Content Placeholder 2"/>
          <p:cNvSpPr>
            <a:spLocks noGrp="1"/>
          </p:cNvSpPr>
          <p:nvPr>
            <p:ph idx="1"/>
          </p:nvPr>
        </p:nvSpPr>
        <p:spPr/>
        <p:txBody>
          <a:bodyPr>
            <a:normAutofit fontScale="77500" lnSpcReduction="20000"/>
          </a:bodyPr>
          <a:lstStyle/>
          <a:p>
            <a:pPr>
              <a:lnSpc>
                <a:spcPct val="80000"/>
              </a:lnSpc>
              <a:defRPr/>
            </a:pPr>
            <a:r>
              <a:rPr lang="en-US" sz="2400" dirty="0" smtClean="0"/>
              <a:t>Creation or adaptation of environments, programs and products to be usable by everyone, to the greatest extent possible, without the need for adaptation or specialized design.</a:t>
            </a:r>
          </a:p>
          <a:p>
            <a:pPr marL="0" indent="0">
              <a:lnSpc>
                <a:spcPct val="80000"/>
              </a:lnSpc>
              <a:buNone/>
              <a:defRPr/>
            </a:pPr>
            <a:r>
              <a:rPr lang="en-US" sz="2400" dirty="0" smtClean="0"/>
              <a:t>  </a:t>
            </a:r>
          </a:p>
          <a:p>
            <a:pPr lvl="1">
              <a:lnSpc>
                <a:spcPct val="80000"/>
              </a:lnSpc>
              <a:defRPr/>
            </a:pPr>
            <a:r>
              <a:rPr lang="en-US" dirty="0" smtClean="0"/>
              <a:t>For example, ramps and automatic door openers benefit individuals using walkers and wheelchairs, but also benefit elderly people, mothers with baby strollers, or business people with rolling briefcases. </a:t>
            </a:r>
          </a:p>
          <a:p>
            <a:pPr lvl="1">
              <a:lnSpc>
                <a:spcPct val="80000"/>
              </a:lnSpc>
              <a:defRPr/>
            </a:pPr>
            <a:endParaRPr lang="en-US" sz="1200" dirty="0" smtClean="0"/>
          </a:p>
          <a:p>
            <a:pPr lvl="1">
              <a:lnSpc>
                <a:spcPct val="80000"/>
              </a:lnSpc>
              <a:defRPr/>
            </a:pPr>
            <a:r>
              <a:rPr lang="en-US" dirty="0" smtClean="0"/>
              <a:t>If television displays in public areas are captioned, programming is accessible to people who are deaf and everyone else who cannot hear the audio in noisy areas. </a:t>
            </a:r>
          </a:p>
          <a:p>
            <a:pPr lvl="1">
              <a:lnSpc>
                <a:spcPct val="80000"/>
              </a:lnSpc>
            </a:pPr>
            <a:r>
              <a:rPr lang="en-US" dirty="0" smtClean="0"/>
              <a:t>Universal design goes beyond minimum codes and standards to create designs that serve the broadest public (including people with disabilities) throughout their life spans.  </a:t>
            </a:r>
          </a:p>
          <a:p>
            <a:pPr lvl="1">
              <a:lnSpc>
                <a:spcPct val="80000"/>
              </a:lnSpc>
            </a:pPr>
            <a:endParaRPr lang="en-US" dirty="0" smtClean="0"/>
          </a:p>
          <a:p>
            <a:pPr lvl="1">
              <a:lnSpc>
                <a:spcPct val="80000"/>
              </a:lnSpc>
            </a:pPr>
            <a:r>
              <a:rPr lang="en-US" dirty="0" smtClean="0"/>
              <a:t>A universal design approach to service delivery holds the promise of creating more inclusive environments, alleviating the need for some individual accommodations and creating a more collaborative, wide-reaching role for providers.</a:t>
            </a:r>
          </a:p>
          <a:p>
            <a:pPr lvl="1">
              <a:lnSpc>
                <a:spcPct val="80000"/>
              </a:lnSpc>
              <a:buNone/>
              <a:defRPr/>
            </a:pP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Accessibility of Course Material</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Students with disabilities must have the appropriate auxiliary aids needed to locate and obtain library resources. </a:t>
            </a:r>
          </a:p>
          <a:p>
            <a:r>
              <a:rPr lang="en-US" sz="2400" dirty="0" smtClean="0"/>
              <a:t>Basic index of holdings (whether formatted on-line or on index cards) must be accessible. </a:t>
            </a:r>
          </a:p>
          <a:p>
            <a:pPr lvl="1"/>
            <a:r>
              <a:rPr lang="en-US" sz="2200" dirty="0" smtClean="0"/>
              <a:t>For example, a screen and keyboard (or card file) must be placed within reach of a student using a wheelchair. </a:t>
            </a:r>
          </a:p>
          <a:p>
            <a:pPr lvl="1"/>
            <a:r>
              <a:rPr lang="en-US" sz="2200" dirty="0" smtClean="0"/>
              <a:t>If a Braille index of holdings is not available for blind students, readers must be provided for necessary immediate assistance. </a:t>
            </a:r>
          </a:p>
          <a:p>
            <a:r>
              <a:rPr lang="en-US" dirty="0" smtClean="0"/>
              <a:t>Class notes</a:t>
            </a:r>
          </a:p>
          <a:p>
            <a:r>
              <a:rPr lang="en-US" dirty="0" smtClean="0"/>
              <a:t>Examinations</a:t>
            </a:r>
          </a:p>
          <a:p>
            <a:r>
              <a:rPr lang="en-US" dirty="0" smtClean="0"/>
              <a:t>Written materials </a:t>
            </a:r>
          </a:p>
          <a:p>
            <a:pPr lvl="1"/>
            <a:r>
              <a:rPr lang="en-US" dirty="0" smtClean="0"/>
              <a:t>Public Law 104-197... </a:t>
            </a:r>
          </a:p>
          <a:p>
            <a:pPr lvl="1"/>
            <a:r>
              <a:rPr lang="en-US" dirty="0" smtClean="0"/>
              <a:t>Permits reproduction of books in alternate formats for individuals with disabilities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t>Notes, </a:t>
            </a:r>
            <a:r>
              <a:rPr lang="en-US" dirty="0" smtClean="0"/>
              <a:t>PowerPoints </a:t>
            </a:r>
            <a:r>
              <a:rPr lang="en-US" dirty="0" smtClean="0"/>
              <a:t>and other visual aids</a:t>
            </a:r>
          </a:p>
          <a:p>
            <a:r>
              <a:rPr lang="en-US" dirty="0" smtClean="0"/>
              <a:t>Blackboard</a:t>
            </a:r>
          </a:p>
          <a:p>
            <a:r>
              <a:rPr lang="en-US" dirty="0" smtClean="0"/>
              <a:t>Wheelchair accessible desks</a:t>
            </a:r>
          </a:p>
          <a:p>
            <a:r>
              <a:rPr lang="en-US" dirty="0" smtClean="0"/>
              <a:t>“User friendly”</a:t>
            </a:r>
          </a:p>
          <a:p>
            <a:r>
              <a:rPr lang="en-US" dirty="0" smtClean="0"/>
              <a:t>Peer mentoring </a:t>
            </a:r>
          </a:p>
        </p:txBody>
      </p:sp>
      <p:pic>
        <p:nvPicPr>
          <p:cNvPr id="1032" name="Picture 8" descr="C:\Documents and Settings\ahassa\Local Settings\Temporary Internet Files\Content.IE5\Q1VWWZ14\MP900422593[1].jpg"/>
          <p:cNvPicPr>
            <a:picLocks noChangeAspect="1" noChangeArrowheads="1"/>
          </p:cNvPicPr>
          <p:nvPr/>
        </p:nvPicPr>
        <p:blipFill>
          <a:blip r:embed="rId2" cstate="print"/>
          <a:srcRect/>
          <a:stretch>
            <a:fillRect/>
          </a:stretch>
        </p:blipFill>
        <p:spPr bwMode="auto">
          <a:xfrm>
            <a:off x="4419600" y="4419600"/>
            <a:ext cx="4038600" cy="238666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a:t>
            </a:r>
            <a:endParaRPr lang="en-US" dirty="0"/>
          </a:p>
        </p:txBody>
      </p:sp>
      <p:sp>
        <p:nvSpPr>
          <p:cNvPr id="3" name="Content Placeholder 2"/>
          <p:cNvSpPr>
            <a:spLocks noGrp="1"/>
          </p:cNvSpPr>
          <p:nvPr>
            <p:ph idx="1"/>
          </p:nvPr>
        </p:nvSpPr>
        <p:spPr/>
        <p:txBody>
          <a:bodyPr/>
          <a:lstStyle/>
          <a:p>
            <a:r>
              <a:rPr lang="en-US" dirty="0" smtClean="0"/>
              <a:t>Testing Center Option</a:t>
            </a:r>
          </a:p>
          <a:p>
            <a:pPr lvl="1"/>
            <a:r>
              <a:rPr lang="en-US" dirty="0" smtClean="0"/>
              <a:t>Send test to The Testing Center via email: </a:t>
            </a:r>
            <a:r>
              <a:rPr lang="en-US" dirty="0" smtClean="0">
                <a:hlinkClick r:id="rId3"/>
              </a:rPr>
              <a:t>cityparktesting@dcc.edu</a:t>
            </a:r>
            <a:endParaRPr lang="en-US" dirty="0" smtClean="0"/>
          </a:p>
          <a:p>
            <a:pPr lvl="1"/>
            <a:r>
              <a:rPr lang="en-US" dirty="0" smtClean="0"/>
              <a:t>Student appointment at least 2 days in advance</a:t>
            </a:r>
          </a:p>
          <a:p>
            <a:pPr lvl="1"/>
            <a:r>
              <a:rPr lang="en-US" dirty="0" smtClean="0"/>
              <a:t>Specific instructions</a:t>
            </a:r>
            <a:endParaRPr lang="en-US" dirty="0"/>
          </a:p>
        </p:txBody>
      </p:sp>
      <p:pic>
        <p:nvPicPr>
          <p:cNvPr id="2050" name="Picture 2" descr="C:\Documents and Settings\ahassa\Local Settings\Temporary Internet Files\Content.IE5\L3QNASI9\MP900402266[1].jpg"/>
          <p:cNvPicPr>
            <a:picLocks noChangeAspect="1" noChangeArrowheads="1"/>
          </p:cNvPicPr>
          <p:nvPr/>
        </p:nvPicPr>
        <p:blipFill>
          <a:blip r:embed="rId4" cstate="print"/>
          <a:srcRect/>
          <a:stretch>
            <a:fillRect/>
          </a:stretch>
        </p:blipFill>
        <p:spPr bwMode="auto">
          <a:xfrm>
            <a:off x="4267200" y="4114800"/>
            <a:ext cx="3886200" cy="244579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700</TotalTime>
  <Words>1615</Words>
  <Application>Microsoft Office PowerPoint</Application>
  <PresentationFormat>On-screen Show (4:3)</PresentationFormat>
  <Paragraphs>244</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Trek</vt:lpstr>
      <vt:lpstr>Accessible Education for Students  with  Special Needs</vt:lpstr>
      <vt:lpstr>Disability Laws </vt:lpstr>
      <vt:lpstr>Type of Disabilities </vt:lpstr>
      <vt:lpstr>Accommodations/Services </vt:lpstr>
      <vt:lpstr>Barriers</vt:lpstr>
      <vt:lpstr>Universal Design?</vt:lpstr>
      <vt:lpstr>Accessibility of Course Material</vt:lpstr>
      <vt:lpstr>Accessibility</vt:lpstr>
      <vt:lpstr>Testing</vt:lpstr>
      <vt:lpstr>Keep this in Mind</vt:lpstr>
      <vt:lpstr>Your Rights and Responsibilities </vt:lpstr>
      <vt:lpstr>STUDENT RIGHTS &amp; Responsibilities</vt:lpstr>
      <vt:lpstr>Testing Procedures</vt:lpstr>
      <vt:lpstr>First Day of Class</vt:lpstr>
      <vt:lpstr>ODS working together with you</vt:lpstr>
      <vt:lpstr>Helpful tips: Students with autism</vt:lpstr>
      <vt:lpstr>Helpful tips: Students who are deaf/hard of hearing</vt:lpstr>
      <vt:lpstr>helpful tips: students with learning disabilities</vt:lpstr>
      <vt:lpstr>Helpful tips: students with adhd</vt:lpstr>
      <vt:lpstr>Helpful tips: students with physical disabilities</vt:lpstr>
      <vt:lpstr>Helpful tips: students with psychological disabilities</vt:lpstr>
      <vt:lpstr>Helpful tips: students with speech impairments</vt:lpstr>
      <vt:lpstr>Helpful tips: students with visual impairments</vt:lpstr>
      <vt:lpstr>Keep in Mind</vt:lpstr>
      <vt:lpstr>Scenario #1</vt:lpstr>
      <vt:lpstr>Scenario #2</vt:lpstr>
      <vt:lpstr>Scenario #3</vt:lpstr>
      <vt:lpstr>Office of Disability Services</vt:lpstr>
      <vt:lpstr>Office of Disability Services</vt:lpstr>
      <vt:lpstr>References</vt:lpstr>
      <vt:lpstr>Additional Resources</vt:lpstr>
      <vt:lpstr>Thanks</vt:lpstr>
    </vt:vector>
  </TitlesOfParts>
  <Company>Delgado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with Disabilities</dc:title>
  <dc:creator>gpeopl</dc:creator>
  <cp:lastModifiedBy>Laiche, Karen M.</cp:lastModifiedBy>
  <cp:revision>123</cp:revision>
  <dcterms:created xsi:type="dcterms:W3CDTF">2011-03-22T16:26:50Z</dcterms:created>
  <dcterms:modified xsi:type="dcterms:W3CDTF">2015-10-13T15:20:13Z</dcterms:modified>
</cp:coreProperties>
</file>